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5" r:id="rId15"/>
    <p:sldId id="276" r:id="rId16"/>
    <p:sldId id="277" r:id="rId17"/>
    <p:sldId id="269" r:id="rId18"/>
    <p:sldId id="270" r:id="rId19"/>
    <p:sldId id="278" r:id="rId20"/>
    <p:sldId id="279" r:id="rId21"/>
    <p:sldId id="273" r:id="rId22"/>
  </p:sldIdLst>
  <p:sldSz cx="9144000" cy="6858000" type="screen4x3"/>
  <p:notesSz cx="7559675" cy="10691813"/>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666" y="-23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Line 1"/>
          <p:cNvSpPr/>
          <p:nvPr userDrawn="1"/>
        </p:nvSpPr>
        <p:spPr>
          <a:xfrm>
            <a:off x="0" y="785520"/>
            <a:ext cx="9144000" cy="360"/>
          </a:xfrm>
          <a:prstGeom prst="line">
            <a:avLst/>
          </a:prstGeom>
          <a:ln>
            <a:solidFill>
              <a:srgbClr val="FF6400"/>
            </a:solidFill>
            <a:round/>
          </a:ln>
        </p:spPr>
        <p:style>
          <a:lnRef idx="3">
            <a:schemeClr val="accent2"/>
          </a:lnRef>
          <a:fillRef idx="0">
            <a:schemeClr val="accent2"/>
          </a:fillRef>
          <a:effectRef idx="2">
            <a:schemeClr val="accent2"/>
          </a:effectRef>
          <a:fontRef idx="minor"/>
        </p:style>
      </p:sp>
      <p:pic>
        <p:nvPicPr>
          <p:cNvPr id="3" name="Picture 4"/>
          <p:cNvPicPr/>
          <p:nvPr userDrawn="1"/>
        </p:nvPicPr>
        <p:blipFill>
          <a:blip r:embed="rId2" cstate="print"/>
          <a:srcRect l="82951" t="22672" r="2269" b="59803"/>
          <a:stretch>
            <a:fillRect/>
          </a:stretch>
        </p:blipFill>
        <p:spPr>
          <a:xfrm>
            <a:off x="8064000" y="0"/>
            <a:ext cx="1078560" cy="718560"/>
          </a:xfrm>
          <a:prstGeom prst="rect">
            <a:avLst/>
          </a:prstGeom>
          <a:ln w="9360">
            <a:noFill/>
          </a:ln>
        </p:spPr>
      </p:pic>
      <p:pic>
        <p:nvPicPr>
          <p:cNvPr id="4" name="Picture 5"/>
          <p:cNvPicPr/>
          <p:nvPr userDrawn="1"/>
        </p:nvPicPr>
        <p:blipFill>
          <a:blip r:embed="rId3" cstate="print"/>
          <a:srcRect l="24205" t="82269" r="63212" b="11914"/>
          <a:stretch>
            <a:fillRect/>
          </a:stretch>
        </p:blipFill>
        <p:spPr>
          <a:xfrm>
            <a:off x="77240" y="6357600"/>
            <a:ext cx="1641600" cy="427320"/>
          </a:xfrm>
          <a:prstGeom prst="rect">
            <a:avLst/>
          </a:prstGeom>
          <a:ln w="9360">
            <a:noFill/>
          </a:ln>
        </p:spPr>
      </p:pic>
      <p:sp>
        <p:nvSpPr>
          <p:cNvPr id="6" name="CustomShape 8"/>
          <p:cNvSpPr/>
          <p:nvPr userDrawn="1"/>
        </p:nvSpPr>
        <p:spPr>
          <a:xfrm>
            <a:off x="2327940" y="142920"/>
            <a:ext cx="5213520" cy="51588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lstStyle/>
          <a:p>
            <a:pPr>
              <a:lnSpc>
                <a:spcPct val="100000"/>
              </a:lnSpc>
            </a:pPr>
            <a:r>
              <a:rPr lang="en-US" altLang="zh-CN" sz="2800" b="1" dirty="0"/>
              <a:t>Mould Precision Co., Ltd.</a:t>
            </a:r>
            <a:endParaRPr lang="en-US" sz="2800" b="0" strike="noStrike" spc="-1" dirty="0">
              <a:solidFill>
                <a:srgbClr val="000000"/>
              </a:solidFill>
              <a:uFill>
                <a:solidFill>
                  <a:srgbClr val="FFFFFF"/>
                </a:solidFill>
              </a:uFill>
              <a:latin typeface="Arial" panose="020B0604020202020204"/>
            </a:endParaRPr>
          </a:p>
        </p:txBody>
      </p:sp>
      <p:pic>
        <p:nvPicPr>
          <p:cNvPr id="7" name="图片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121" y="26257"/>
            <a:ext cx="1802584" cy="68174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panose="020B0604020202020204"/>
            </a:endParaRPr>
          </a:p>
        </p:txBody>
      </p:sp>
      <p:sp>
        <p:nvSpPr>
          <p:cNvPr id="24"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panose="020B0604020202020204"/>
            </a:endParaRPr>
          </a:p>
        </p:txBody>
      </p:sp>
      <p:sp>
        <p:nvSpPr>
          <p:cNvPr id="25"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panose="020B0604020202020204"/>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panose="020B0604020202020204"/>
            </a:endParaRPr>
          </a:p>
        </p:txBody>
      </p:sp>
      <p:sp>
        <p:nvSpPr>
          <p:cNvPr id="2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panose="020B0604020202020204"/>
            </a:endParaRPr>
          </a:p>
        </p:txBody>
      </p:sp>
      <p:sp>
        <p:nvSpPr>
          <p:cNvPr id="2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panose="020B0604020202020204"/>
            </a:endParaRPr>
          </a:p>
        </p:txBody>
      </p:sp>
      <p:sp>
        <p:nvSpPr>
          <p:cNvPr id="29"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panose="020B0604020202020204"/>
            </a:endParaRPr>
          </a:p>
        </p:txBody>
      </p:sp>
      <p:sp>
        <p:nvSpPr>
          <p:cNvPr id="30" name="PlaceHolder 5"/>
          <p:cNvSpPr>
            <a:spLocks noGrp="1"/>
          </p:cNvSpPr>
          <p:nvPr>
            <p:ph type="body"/>
          </p:nvPr>
        </p:nvSpPr>
        <p:spPr>
          <a:xfrm>
            <a:off x="457200" y="368208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panose="020B0604020202020204"/>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panose="020B0604020202020204"/>
            </a:endParaRPr>
          </a:p>
        </p:txBody>
      </p:sp>
      <p:sp>
        <p:nvSpPr>
          <p:cNvPr id="32"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panose="020B0604020202020204"/>
            </a:endParaRPr>
          </a:p>
        </p:txBody>
      </p:sp>
      <p:sp>
        <p:nvSpPr>
          <p:cNvPr id="33"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panose="020B0604020202020204"/>
            </a:endParaRPr>
          </a:p>
        </p:txBody>
      </p:sp>
      <p:sp>
        <p:nvSpPr>
          <p:cNvPr id="34"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panose="020B0604020202020204"/>
            </a:endParaRPr>
          </a:p>
        </p:txBody>
      </p:sp>
      <p:sp>
        <p:nvSpPr>
          <p:cNvPr id="35" name="PlaceHolder 5"/>
          <p:cNvSpPr>
            <a:spLocks noGrp="1"/>
          </p:cNvSpPr>
          <p:nvPr>
            <p:ph type="body"/>
          </p:nvPr>
        </p:nvSpPr>
        <p:spPr>
          <a:xfrm>
            <a:off x="6022080" y="3682080"/>
            <a:ext cx="26496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panose="020B0604020202020204"/>
            </a:endParaRPr>
          </a:p>
        </p:txBody>
      </p:sp>
      <p:sp>
        <p:nvSpPr>
          <p:cNvPr id="36"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panose="020B0604020202020204"/>
            </a:endParaRPr>
          </a:p>
        </p:txBody>
      </p:sp>
      <p:sp>
        <p:nvSpPr>
          <p:cNvPr id="37" name="PlaceHolder 7"/>
          <p:cNvSpPr>
            <a:spLocks noGrp="1"/>
          </p:cNvSpPr>
          <p:nvPr>
            <p:ph type="body"/>
          </p:nvPr>
        </p:nvSpPr>
        <p:spPr>
          <a:xfrm>
            <a:off x="457200" y="3682080"/>
            <a:ext cx="26496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panose="020B0604020202020204"/>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panose="020B0604020202020204"/>
            </a:endParaRPr>
          </a:p>
        </p:txBody>
      </p:sp>
      <p:sp>
        <p:nvSpPr>
          <p:cNvPr id="3"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panose="020B0604020202020204"/>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panose="020B0604020202020204"/>
            </a:endParaRPr>
          </a:p>
        </p:txBody>
      </p:sp>
      <p:sp>
        <p:nvSpPr>
          <p:cNvPr id="5"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panose="020B0604020202020204"/>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panose="020B0604020202020204"/>
            </a:endParaRPr>
          </a:p>
        </p:txBody>
      </p:sp>
      <p:sp>
        <p:nvSpPr>
          <p:cNvPr id="7"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panose="020B0604020202020204"/>
            </a:endParaRPr>
          </a:p>
        </p:txBody>
      </p:sp>
      <p:sp>
        <p:nvSpPr>
          <p:cNvPr id="8"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panose="020B0604020202020204"/>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panose="020B0604020202020204"/>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panose="020B0604020202020204"/>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panose="020B0604020202020204"/>
            </a:endParaRPr>
          </a:p>
        </p:txBody>
      </p:sp>
      <p:sp>
        <p:nvSpPr>
          <p:cNvPr id="1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panose="020B0604020202020204"/>
            </a:endParaRPr>
          </a:p>
        </p:txBody>
      </p:sp>
      <p:sp>
        <p:nvSpPr>
          <p:cNvPr id="13" name="PlaceHolder 3"/>
          <p:cNvSpPr>
            <a:spLocks noGrp="1"/>
          </p:cNvSpPr>
          <p:nvPr>
            <p:ph type="body"/>
          </p:nvPr>
        </p:nvSpPr>
        <p:spPr>
          <a:xfrm>
            <a:off x="457200" y="368208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panose="020B0604020202020204"/>
            </a:endParaRPr>
          </a:p>
        </p:txBody>
      </p:sp>
      <p:sp>
        <p:nvSpPr>
          <p:cNvPr id="14" name="PlaceHolder 4"/>
          <p:cNvSpPr>
            <a:spLocks noGrp="1"/>
          </p:cNvSpPr>
          <p:nvPr>
            <p:ph type="body"/>
          </p:nvPr>
        </p:nvSpPr>
        <p:spPr>
          <a:xfrm>
            <a:off x="4674240" y="1604520"/>
            <a:ext cx="4015800" cy="39772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panose="020B0604020202020204"/>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panose="020B0604020202020204"/>
            </a:endParaRPr>
          </a:p>
        </p:txBody>
      </p:sp>
      <p:sp>
        <p:nvSpPr>
          <p:cNvPr id="16"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panose="020B0604020202020204"/>
            </a:endParaRPr>
          </a:p>
        </p:txBody>
      </p:sp>
      <p:sp>
        <p:nvSpPr>
          <p:cNvPr id="17"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panose="020B0604020202020204"/>
            </a:endParaRPr>
          </a:p>
        </p:txBody>
      </p:sp>
      <p:sp>
        <p:nvSpPr>
          <p:cNvPr id="18"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panose="020B0604020202020204"/>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panose="020B0604020202020204"/>
            </a:endParaRPr>
          </a:p>
        </p:txBody>
      </p:sp>
      <p:sp>
        <p:nvSpPr>
          <p:cNvPr id="2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panose="020B0604020202020204"/>
            </a:endParaRPr>
          </a:p>
        </p:txBody>
      </p:sp>
      <p:sp>
        <p:nvSpPr>
          <p:cNvPr id="2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panose="020B0604020202020204"/>
            </a:endParaRPr>
          </a:p>
        </p:txBody>
      </p:sp>
      <p:sp>
        <p:nvSpPr>
          <p:cNvPr id="22"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panose="020B0604020202020204"/>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en-US" sz="4400" b="0" strike="noStrike" spc="-1">
                <a:solidFill>
                  <a:srgbClr val="000000"/>
                </a:solidFill>
                <a:uFill>
                  <a:solidFill>
                    <a:srgbClr val="FFFFFF"/>
                  </a:solidFill>
                </a:uFill>
                <a:latin typeface="Arial" panose="020B0604020202020204"/>
              </a:rPr>
              <a:t>单击鼠标编辑标题文字格式</a:t>
            </a:r>
          </a:p>
        </p:txBody>
      </p:sp>
      <p:sp>
        <p:nvSpPr>
          <p:cNvPr id="2" name="PlaceHolder 2"/>
          <p:cNvSpPr>
            <a:spLocks noGrp="1"/>
          </p:cNvSpPr>
          <p:nvPr>
            <p:ph type="body"/>
          </p:nvPr>
        </p:nvSpPr>
        <p:spPr>
          <a:xfrm>
            <a:off x="457200" y="1604520"/>
            <a:ext cx="8229240" cy="3977280"/>
          </a:xfrm>
          <a:prstGeom prst="rect">
            <a:avLst/>
          </a:prstGeom>
        </p:spPr>
        <p:txBody>
          <a:bodyPr lIns="0" tIns="0" rIns="0" bIns="0">
            <a:normAutofit/>
          </a:bodyPr>
          <a:lstStyle/>
          <a:p>
            <a:pPr marL="431800" indent="-323850">
              <a:spcBef>
                <a:spcPts val="1415"/>
              </a:spcBef>
              <a:buClr>
                <a:srgbClr val="000000"/>
              </a:buClr>
              <a:buSzPct val="45000"/>
              <a:buFont typeface="Wingdings" panose="05000000000000000000" pitchFamily="2" charset="2"/>
              <a:buChar char=""/>
            </a:pPr>
            <a:r>
              <a:rPr lang="en-US" sz="3200" b="0" strike="noStrike" spc="-1">
                <a:solidFill>
                  <a:srgbClr val="000000"/>
                </a:solidFill>
                <a:uFill>
                  <a:solidFill>
                    <a:srgbClr val="FFFFFF"/>
                  </a:solidFill>
                </a:uFill>
                <a:latin typeface="Arial" panose="020B0604020202020204"/>
              </a:rPr>
              <a:t>单击鼠标编辑大纲文字格式</a:t>
            </a:r>
          </a:p>
          <a:p>
            <a:pPr marL="864235" lvl="1" indent="-323850">
              <a:spcBef>
                <a:spcPts val="1135"/>
              </a:spcBef>
              <a:buClr>
                <a:srgbClr val="000000"/>
              </a:buClr>
              <a:buSzPct val="75000"/>
              <a:buFont typeface="Symbol" panose="05050102010706020507" charset="2"/>
              <a:buChar char=""/>
            </a:pPr>
            <a:r>
              <a:rPr lang="en-US" sz="2800" b="0" strike="noStrike" spc="-1">
                <a:solidFill>
                  <a:srgbClr val="000000"/>
                </a:solidFill>
                <a:uFill>
                  <a:solidFill>
                    <a:srgbClr val="FFFFFF"/>
                  </a:solidFill>
                </a:uFill>
                <a:latin typeface="Arial" panose="020B0604020202020204"/>
              </a:rPr>
              <a:t>第二个大纲级</a:t>
            </a:r>
          </a:p>
          <a:p>
            <a:pPr marL="1296035" lvl="2" indent="-288290">
              <a:spcBef>
                <a:spcPts val="850"/>
              </a:spcBef>
              <a:buClr>
                <a:srgbClr val="000000"/>
              </a:buClr>
              <a:buSzPct val="45000"/>
              <a:buFont typeface="Wingdings" panose="05000000000000000000" pitchFamily="2" charset="2"/>
              <a:buChar char=""/>
            </a:pPr>
            <a:r>
              <a:rPr lang="en-US" sz="2400" b="0" strike="noStrike" spc="-1">
                <a:solidFill>
                  <a:srgbClr val="000000"/>
                </a:solidFill>
                <a:uFill>
                  <a:solidFill>
                    <a:srgbClr val="FFFFFF"/>
                  </a:solidFill>
                </a:uFill>
                <a:latin typeface="Arial" panose="020B0604020202020204"/>
              </a:rPr>
              <a:t>第三大纲级别</a:t>
            </a:r>
          </a:p>
          <a:p>
            <a:pPr marL="1727835" lvl="3" indent="-215900">
              <a:spcBef>
                <a:spcPts val="565"/>
              </a:spcBef>
              <a:buClr>
                <a:srgbClr val="000000"/>
              </a:buClr>
              <a:buSzPct val="75000"/>
              <a:buFont typeface="Symbol" panose="05050102010706020507" charset="2"/>
              <a:buChar char=""/>
            </a:pPr>
            <a:r>
              <a:rPr lang="en-US" sz="2000" b="0" strike="noStrike" spc="-1">
                <a:solidFill>
                  <a:srgbClr val="000000"/>
                </a:solidFill>
                <a:uFill>
                  <a:solidFill>
                    <a:srgbClr val="FFFFFF"/>
                  </a:solidFill>
                </a:uFill>
                <a:latin typeface="Arial" panose="020B0604020202020204"/>
              </a:rPr>
              <a:t>第四大纲级别</a:t>
            </a:r>
          </a:p>
          <a:p>
            <a:pPr marL="2160270" lvl="4" indent="-215900">
              <a:spcBef>
                <a:spcPts val="285"/>
              </a:spcBef>
              <a:buClr>
                <a:srgbClr val="000000"/>
              </a:buClr>
              <a:buSzPct val="45000"/>
              <a:buFont typeface="Wingdings" panose="05000000000000000000" pitchFamily="2" charset="2"/>
              <a:buChar char=""/>
            </a:pPr>
            <a:r>
              <a:rPr lang="en-US" sz="2000" b="0" strike="noStrike" spc="-1">
                <a:solidFill>
                  <a:srgbClr val="000000"/>
                </a:solidFill>
                <a:uFill>
                  <a:solidFill>
                    <a:srgbClr val="FFFFFF"/>
                  </a:solidFill>
                </a:uFill>
                <a:latin typeface="Arial" panose="020B0604020202020204"/>
              </a:rPr>
              <a:t>第五大纲级别</a:t>
            </a:r>
          </a:p>
          <a:p>
            <a:pPr marL="2592070" lvl="5" indent="-215900">
              <a:spcBef>
                <a:spcPts val="285"/>
              </a:spcBef>
              <a:buClr>
                <a:srgbClr val="000000"/>
              </a:buClr>
              <a:buSzPct val="45000"/>
              <a:buFont typeface="Wingdings" panose="05000000000000000000" pitchFamily="2" charset="2"/>
              <a:buChar char=""/>
            </a:pPr>
            <a:r>
              <a:rPr lang="en-US" sz="2000" b="0" strike="noStrike" spc="-1">
                <a:solidFill>
                  <a:srgbClr val="000000"/>
                </a:solidFill>
                <a:uFill>
                  <a:solidFill>
                    <a:srgbClr val="FFFFFF"/>
                  </a:solidFill>
                </a:uFill>
                <a:latin typeface="Arial" panose="020B0604020202020204"/>
              </a:rPr>
              <a:t>第六大纲级别</a:t>
            </a:r>
          </a:p>
          <a:p>
            <a:pPr marL="3023870" lvl="6" indent="-215900">
              <a:spcBef>
                <a:spcPts val="285"/>
              </a:spcBef>
              <a:buClr>
                <a:srgbClr val="000000"/>
              </a:buClr>
              <a:buSzPct val="45000"/>
              <a:buFont typeface="Wingdings" panose="05000000000000000000" pitchFamily="2" charset="2"/>
              <a:buChar char=""/>
            </a:pPr>
            <a:r>
              <a:rPr lang="en-US" sz="2000" b="0" strike="noStrike" spc="-1">
                <a:solidFill>
                  <a:srgbClr val="000000"/>
                </a:solidFill>
                <a:uFill>
                  <a:solidFill>
                    <a:srgbClr val="FFFFFF"/>
                  </a:solidFill>
                </a:uFill>
                <a:latin typeface="Arial" panose="020B0604020202020204"/>
              </a:rPr>
              <a:t>第七大纲级别</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CustomShape 4"/>
          <p:cNvSpPr/>
          <p:nvPr/>
        </p:nvSpPr>
        <p:spPr>
          <a:xfrm>
            <a:off x="1071360" y="1386000"/>
            <a:ext cx="3284616" cy="3339144"/>
          </a:xfrm>
          <a:prstGeom prst="rect">
            <a:avLst/>
          </a:prstGeom>
          <a:noFill/>
          <a:ln w="9360">
            <a:noFill/>
          </a:ln>
        </p:spPr>
        <p:style>
          <a:lnRef idx="0">
            <a:srgbClr val="FFFFFF"/>
          </a:lnRef>
          <a:fillRef idx="0">
            <a:srgbClr val="FFFFFF"/>
          </a:fillRef>
          <a:effectRef idx="0">
            <a:srgbClr val="FFFFFF"/>
          </a:effectRef>
          <a:fontRef idx="minor"/>
        </p:style>
        <p:txBody>
          <a:bodyPr lIns="90000" tIns="45000" rIns="90000" bIns="45000"/>
          <a:lstStyle/>
          <a:p>
            <a:pPr>
              <a:lnSpc>
                <a:spcPct val="100000"/>
              </a:lnSpc>
              <a:spcBef>
                <a:spcPts val="360"/>
              </a:spcBef>
            </a:pPr>
            <a:r>
              <a:rPr lang="en-US" sz="1800" b="0" strike="noStrike" spc="-1" dirty="0">
                <a:solidFill>
                  <a:srgbClr val="000000"/>
                </a:solidFill>
                <a:uFill>
                  <a:solidFill>
                    <a:srgbClr val="FFFFFF"/>
                  </a:solidFill>
                </a:uFill>
                <a:latin typeface="Arial" panose="020B0604020202020204"/>
                <a:ea typeface="DejaVu Sans" panose="020B0603030804020204"/>
              </a:rPr>
              <a:t>1. </a:t>
            </a:r>
            <a:r>
              <a:rPr lang="en-US" sz="1800" b="0" strike="noStrike" spc="-1" dirty="0" smtClean="0">
                <a:solidFill>
                  <a:srgbClr val="000000"/>
                </a:solidFill>
                <a:uFill>
                  <a:solidFill>
                    <a:srgbClr val="FFFFFF"/>
                  </a:solidFill>
                </a:uFill>
                <a:latin typeface="Arial" panose="020B0604020202020204"/>
                <a:ea typeface="DejaVu Sans" panose="020B0603030804020204"/>
              </a:rPr>
              <a:t>Part analysis  </a:t>
            </a:r>
            <a:endParaRPr lang="en-US" sz="1800" b="0" strike="noStrike" spc="-1" dirty="0">
              <a:solidFill>
                <a:srgbClr val="000000"/>
              </a:solidFill>
              <a:uFill>
                <a:solidFill>
                  <a:srgbClr val="FFFFFF"/>
                </a:solidFill>
              </a:uFill>
              <a:latin typeface="Arial" panose="020B0604020202020204"/>
            </a:endParaRPr>
          </a:p>
          <a:p>
            <a:pPr>
              <a:lnSpc>
                <a:spcPct val="100000"/>
              </a:lnSpc>
              <a:spcBef>
                <a:spcPts val="360"/>
              </a:spcBef>
            </a:pPr>
            <a:r>
              <a:rPr lang="en-US" sz="1800" b="0" strike="noStrike" spc="-1" dirty="0">
                <a:solidFill>
                  <a:srgbClr val="000000"/>
                </a:solidFill>
                <a:uFill>
                  <a:solidFill>
                    <a:srgbClr val="FFFFFF"/>
                  </a:solidFill>
                </a:uFill>
                <a:latin typeface="Arial" panose="020B0604020202020204"/>
                <a:ea typeface="DejaVu Sans" panose="020B0603030804020204"/>
              </a:rPr>
              <a:t>2. </a:t>
            </a:r>
            <a:r>
              <a:rPr lang="en-US" sz="1800" b="0" strike="noStrike" spc="-1" dirty="0" smtClean="0">
                <a:solidFill>
                  <a:srgbClr val="000000"/>
                </a:solidFill>
                <a:uFill>
                  <a:solidFill>
                    <a:srgbClr val="FFFFFF"/>
                  </a:solidFill>
                </a:uFill>
                <a:latin typeface="Arial" panose="020B0604020202020204"/>
                <a:ea typeface="DejaVu Sans" panose="020B0603030804020204"/>
              </a:rPr>
              <a:t>Runner analysis</a:t>
            </a:r>
            <a:r>
              <a:rPr lang="en-US" altLang="zh-CN" sz="1800" b="0" strike="noStrike" spc="-1" dirty="0" smtClean="0">
                <a:solidFill>
                  <a:srgbClr val="000000"/>
                </a:solidFill>
                <a:uFill>
                  <a:solidFill>
                    <a:srgbClr val="FFFFFF"/>
                  </a:solidFill>
                </a:uFill>
                <a:latin typeface="Arial" panose="020B0604020202020204"/>
                <a:ea typeface="DejaVu Sans" panose="020B0603030804020204"/>
              </a:rPr>
              <a:t> </a:t>
            </a:r>
            <a:endParaRPr lang="en-US" sz="1800" b="0" strike="noStrike" spc="-1" dirty="0">
              <a:solidFill>
                <a:srgbClr val="000000"/>
              </a:solidFill>
              <a:uFill>
                <a:solidFill>
                  <a:srgbClr val="FFFFFF"/>
                </a:solidFill>
              </a:uFill>
              <a:latin typeface="Arial" panose="020B0604020202020204"/>
            </a:endParaRPr>
          </a:p>
          <a:p>
            <a:pPr>
              <a:lnSpc>
                <a:spcPct val="100000"/>
              </a:lnSpc>
              <a:spcBef>
                <a:spcPts val="360"/>
              </a:spcBef>
            </a:pPr>
            <a:r>
              <a:rPr lang="en-US" sz="1800" b="0" strike="noStrike" spc="-1" dirty="0">
                <a:solidFill>
                  <a:srgbClr val="000000"/>
                </a:solidFill>
                <a:uFill>
                  <a:solidFill>
                    <a:srgbClr val="FFFFFF"/>
                  </a:solidFill>
                </a:uFill>
                <a:latin typeface="Arial" panose="020B0604020202020204"/>
                <a:ea typeface="DejaVu Sans" panose="020B0603030804020204"/>
              </a:rPr>
              <a:t>3. </a:t>
            </a:r>
            <a:r>
              <a:rPr lang="en-US" spc="-1" dirty="0">
                <a:solidFill>
                  <a:srgbClr val="000000"/>
                </a:solidFill>
                <a:uFill>
                  <a:solidFill>
                    <a:srgbClr val="FFFFFF"/>
                  </a:solidFill>
                </a:uFill>
              </a:rPr>
              <a:t>Runner Injection condition</a:t>
            </a:r>
            <a:endParaRPr lang="en-US" sz="1800" b="0" strike="noStrike" spc="-1" dirty="0">
              <a:solidFill>
                <a:srgbClr val="000000"/>
              </a:solidFill>
              <a:uFill>
                <a:solidFill>
                  <a:srgbClr val="FFFFFF"/>
                </a:solidFill>
              </a:uFill>
              <a:latin typeface="Arial" panose="020B0604020202020204"/>
            </a:endParaRPr>
          </a:p>
          <a:p>
            <a:pPr>
              <a:lnSpc>
                <a:spcPct val="100000"/>
              </a:lnSpc>
              <a:spcBef>
                <a:spcPts val="360"/>
              </a:spcBef>
            </a:pPr>
            <a:r>
              <a:rPr lang="en-US" spc="-1" dirty="0">
                <a:solidFill>
                  <a:srgbClr val="000000"/>
                </a:solidFill>
                <a:uFill>
                  <a:solidFill>
                    <a:srgbClr val="FFFFFF"/>
                  </a:solidFill>
                </a:uFill>
              </a:rPr>
              <a:t>4. Fill </a:t>
            </a:r>
            <a:r>
              <a:rPr lang="en-US" spc="-1" dirty="0" smtClean="0">
                <a:solidFill>
                  <a:srgbClr val="000000"/>
                </a:solidFill>
                <a:uFill>
                  <a:solidFill>
                    <a:srgbClr val="FFFFFF"/>
                  </a:solidFill>
                </a:uFill>
              </a:rPr>
              <a:t>time</a:t>
            </a:r>
          </a:p>
          <a:p>
            <a:pPr>
              <a:spcBef>
                <a:spcPts val="360"/>
              </a:spcBef>
            </a:pPr>
            <a:r>
              <a:rPr lang="en-US" sz="1800" b="0" strike="noStrike" spc="-1" dirty="0" smtClean="0">
                <a:solidFill>
                  <a:srgbClr val="000000"/>
                </a:solidFill>
                <a:uFill>
                  <a:solidFill>
                    <a:srgbClr val="FFFFFF"/>
                  </a:solidFill>
                </a:uFill>
                <a:latin typeface="Arial" panose="020B0604020202020204"/>
                <a:ea typeface="DejaVu Sans" panose="020B0603030804020204"/>
              </a:rPr>
              <a:t>5</a:t>
            </a:r>
            <a:r>
              <a:rPr lang="en-US" sz="1800" b="0" strike="noStrike" spc="-1" dirty="0">
                <a:solidFill>
                  <a:srgbClr val="000000"/>
                </a:solidFill>
                <a:uFill>
                  <a:solidFill>
                    <a:srgbClr val="FFFFFF"/>
                  </a:solidFill>
                </a:uFill>
                <a:latin typeface="Arial" panose="020B0604020202020204"/>
                <a:ea typeface="DejaVu Sans" panose="020B0603030804020204"/>
              </a:rPr>
              <a:t>. </a:t>
            </a:r>
            <a:r>
              <a:rPr lang="en-US" altLang="zh-CN" spc="-1" dirty="0">
                <a:solidFill>
                  <a:srgbClr val="000000"/>
                </a:solidFill>
                <a:uFill>
                  <a:solidFill>
                    <a:srgbClr val="FFFFFF"/>
                  </a:solidFill>
                </a:uFill>
              </a:rPr>
              <a:t>Fill </a:t>
            </a:r>
            <a:r>
              <a:rPr lang="en-US" altLang="zh-CN" spc="-1" dirty="0" smtClean="0">
                <a:solidFill>
                  <a:srgbClr val="000000"/>
                </a:solidFill>
                <a:uFill>
                  <a:solidFill>
                    <a:srgbClr val="FFFFFF"/>
                  </a:solidFill>
                </a:uFill>
              </a:rPr>
              <a:t>time</a:t>
            </a:r>
            <a:r>
              <a:rPr lang="en-US" altLang="zh-CN" spc="-1" dirty="0">
                <a:solidFill>
                  <a:srgbClr val="000000"/>
                </a:solidFill>
                <a:uFill>
                  <a:solidFill>
                    <a:srgbClr val="FFFFFF"/>
                  </a:solidFill>
                </a:uFill>
              </a:rPr>
              <a:t> </a:t>
            </a:r>
            <a:r>
              <a:rPr lang="en-US" altLang="zh-CN" spc="-1" dirty="0" smtClean="0">
                <a:solidFill>
                  <a:srgbClr val="000000"/>
                </a:solidFill>
                <a:uFill>
                  <a:solidFill>
                    <a:srgbClr val="FFFFFF"/>
                  </a:solidFill>
                </a:uFill>
              </a:rPr>
              <a:t>(</a:t>
            </a:r>
            <a:r>
              <a:rPr lang="en-US" spc="-1" dirty="0" smtClean="0">
                <a:solidFill>
                  <a:srgbClr val="000000"/>
                </a:solidFill>
                <a:uFill>
                  <a:solidFill>
                    <a:srgbClr val="FFFFFF"/>
                  </a:solidFill>
                </a:uFill>
              </a:rPr>
              <a:t>animation)</a:t>
            </a:r>
          </a:p>
          <a:p>
            <a:pPr>
              <a:spcBef>
                <a:spcPts val="360"/>
              </a:spcBef>
            </a:pPr>
            <a:r>
              <a:rPr lang="en-US" sz="1800" b="0" strike="noStrike" spc="-1" dirty="0" smtClean="0">
                <a:solidFill>
                  <a:srgbClr val="000000"/>
                </a:solidFill>
                <a:uFill>
                  <a:solidFill>
                    <a:srgbClr val="FFFFFF"/>
                  </a:solidFill>
                </a:uFill>
                <a:latin typeface="Arial" panose="020B0604020202020204"/>
                <a:ea typeface="DejaVu Sans" panose="020B0603030804020204"/>
              </a:rPr>
              <a:t>6</a:t>
            </a:r>
            <a:r>
              <a:rPr lang="en-US" sz="1800" b="0" strike="noStrike" spc="-1" dirty="0">
                <a:solidFill>
                  <a:srgbClr val="000000"/>
                </a:solidFill>
                <a:uFill>
                  <a:solidFill>
                    <a:srgbClr val="FFFFFF"/>
                  </a:solidFill>
                </a:uFill>
                <a:latin typeface="Arial" panose="020B0604020202020204"/>
                <a:ea typeface="DejaVu Sans" panose="020B0603030804020204"/>
              </a:rPr>
              <a:t>. </a:t>
            </a:r>
            <a:r>
              <a:rPr lang="en-US" spc="-1" dirty="0">
                <a:solidFill>
                  <a:srgbClr val="000000"/>
                </a:solidFill>
                <a:uFill>
                  <a:solidFill>
                    <a:srgbClr val="FFFFFF"/>
                  </a:solidFill>
                </a:uFill>
              </a:rPr>
              <a:t>Flow front </a:t>
            </a:r>
            <a:r>
              <a:rPr lang="en-US" spc="-1" dirty="0" smtClean="0">
                <a:solidFill>
                  <a:srgbClr val="000000"/>
                </a:solidFill>
                <a:uFill>
                  <a:solidFill>
                    <a:srgbClr val="FFFFFF"/>
                  </a:solidFill>
                </a:uFill>
              </a:rPr>
              <a:t>temperature</a:t>
            </a:r>
          </a:p>
          <a:p>
            <a:pPr>
              <a:spcBef>
                <a:spcPts val="360"/>
              </a:spcBef>
            </a:pPr>
            <a:r>
              <a:rPr lang="en-US" spc="-1" dirty="0" smtClean="0">
                <a:solidFill>
                  <a:srgbClr val="000000"/>
                </a:solidFill>
                <a:uFill>
                  <a:solidFill>
                    <a:srgbClr val="FFFFFF"/>
                  </a:solidFill>
                </a:uFill>
              </a:rPr>
              <a:t>7</a:t>
            </a:r>
            <a:r>
              <a:rPr lang="en-US" sz="1800" b="0" strike="noStrike" spc="-1" dirty="0">
                <a:solidFill>
                  <a:srgbClr val="000000"/>
                </a:solidFill>
                <a:uFill>
                  <a:solidFill>
                    <a:srgbClr val="FFFFFF"/>
                  </a:solidFill>
                </a:uFill>
                <a:latin typeface="Arial" panose="020B0604020202020204"/>
                <a:ea typeface="DejaVu Sans" panose="020B0603030804020204"/>
              </a:rPr>
              <a:t>. </a:t>
            </a:r>
            <a:r>
              <a:rPr lang="en-US" sz="1800" b="0" strike="noStrike" spc="-1" dirty="0" smtClean="0">
                <a:solidFill>
                  <a:srgbClr val="000000"/>
                </a:solidFill>
                <a:uFill>
                  <a:solidFill>
                    <a:srgbClr val="FFFFFF"/>
                  </a:solidFill>
                </a:uFill>
                <a:latin typeface="Arial" panose="020B0604020202020204"/>
                <a:ea typeface="DejaVu Sans" panose="020B0603030804020204"/>
              </a:rPr>
              <a:t>Temperature</a:t>
            </a:r>
            <a:r>
              <a:rPr lang="en-US" altLang="zh-CN" spc="-1" dirty="0" smtClean="0">
                <a:solidFill>
                  <a:srgbClr val="000000"/>
                </a:solidFill>
                <a:uFill>
                  <a:solidFill>
                    <a:srgbClr val="FFFFFF"/>
                  </a:solidFill>
                </a:uFill>
              </a:rPr>
              <a:t>(animation</a:t>
            </a:r>
            <a:r>
              <a:rPr lang="en-US" altLang="zh-CN" spc="-1" dirty="0">
                <a:solidFill>
                  <a:srgbClr val="000000"/>
                </a:solidFill>
                <a:uFill>
                  <a:solidFill>
                    <a:srgbClr val="FFFFFF"/>
                  </a:solidFill>
                </a:uFill>
              </a:rPr>
              <a:t>)</a:t>
            </a:r>
          </a:p>
          <a:p>
            <a:pPr>
              <a:lnSpc>
                <a:spcPct val="100000"/>
              </a:lnSpc>
              <a:spcBef>
                <a:spcPts val="360"/>
              </a:spcBef>
            </a:pPr>
            <a:r>
              <a:rPr lang="en-US" sz="1800" b="0" strike="noStrike" spc="-1" dirty="0" smtClean="0">
                <a:solidFill>
                  <a:srgbClr val="000000"/>
                </a:solidFill>
                <a:uFill>
                  <a:solidFill>
                    <a:srgbClr val="FFFFFF"/>
                  </a:solidFill>
                </a:uFill>
                <a:latin typeface="Arial" panose="020B0604020202020204"/>
                <a:ea typeface="DejaVu Sans" panose="020B0603030804020204"/>
              </a:rPr>
              <a:t>8</a:t>
            </a:r>
            <a:r>
              <a:rPr lang="en-US" sz="1800" b="0" strike="noStrike" spc="-1" dirty="0">
                <a:solidFill>
                  <a:srgbClr val="000000"/>
                </a:solidFill>
                <a:uFill>
                  <a:solidFill>
                    <a:srgbClr val="FFFFFF"/>
                  </a:solidFill>
                </a:uFill>
                <a:latin typeface="Arial" panose="020B0604020202020204"/>
                <a:ea typeface="DejaVu Sans" panose="020B0603030804020204"/>
              </a:rPr>
              <a:t>. </a:t>
            </a:r>
            <a:r>
              <a:rPr lang="en-US" spc="-1" dirty="0">
                <a:solidFill>
                  <a:srgbClr val="000000"/>
                </a:solidFill>
                <a:uFill>
                  <a:solidFill>
                    <a:srgbClr val="FFFFFF"/>
                  </a:solidFill>
                </a:uFill>
              </a:rPr>
              <a:t>Filling end </a:t>
            </a:r>
            <a:r>
              <a:rPr lang="en-US" spc="-1" dirty="0" smtClean="0">
                <a:solidFill>
                  <a:srgbClr val="000000"/>
                </a:solidFill>
                <a:uFill>
                  <a:solidFill>
                    <a:srgbClr val="FFFFFF"/>
                  </a:solidFill>
                </a:uFill>
              </a:rPr>
              <a:t>pressure</a:t>
            </a:r>
          </a:p>
          <a:p>
            <a:pPr>
              <a:lnSpc>
                <a:spcPct val="100000"/>
              </a:lnSpc>
              <a:spcBef>
                <a:spcPts val="360"/>
              </a:spcBef>
            </a:pPr>
            <a:r>
              <a:rPr lang="en-US" spc="-1" dirty="0" smtClean="0">
                <a:solidFill>
                  <a:srgbClr val="000000"/>
                </a:solidFill>
                <a:uFill>
                  <a:solidFill>
                    <a:srgbClr val="FFFFFF"/>
                  </a:solidFill>
                </a:uFill>
              </a:rPr>
              <a:t>9</a:t>
            </a:r>
            <a:r>
              <a:rPr lang="en-US" spc="-1" dirty="0">
                <a:solidFill>
                  <a:srgbClr val="000000"/>
                </a:solidFill>
                <a:uFill>
                  <a:solidFill>
                    <a:srgbClr val="FFFFFF"/>
                  </a:solidFill>
                </a:uFill>
              </a:rPr>
              <a:t>. </a:t>
            </a:r>
            <a:r>
              <a:rPr lang="en-US" spc="-1" dirty="0" smtClean="0">
                <a:solidFill>
                  <a:srgbClr val="000000"/>
                </a:solidFill>
                <a:uFill>
                  <a:solidFill>
                    <a:srgbClr val="FFFFFF"/>
                  </a:solidFill>
                </a:uFill>
              </a:rPr>
              <a:t>Pressure</a:t>
            </a:r>
            <a:r>
              <a:rPr lang="en-US" altLang="zh-CN" spc="-1" dirty="0" smtClean="0">
                <a:solidFill>
                  <a:srgbClr val="000000"/>
                </a:solidFill>
                <a:uFill>
                  <a:solidFill>
                    <a:srgbClr val="FFFFFF"/>
                  </a:solidFill>
                </a:uFill>
              </a:rPr>
              <a:t>(animation)</a:t>
            </a:r>
            <a:endParaRPr lang="en-US" altLang="zh-CN" spc="-1" dirty="0">
              <a:solidFill>
                <a:srgbClr val="000000"/>
              </a:solidFill>
              <a:uFill>
                <a:solidFill>
                  <a:srgbClr val="FFFFFF"/>
                </a:solidFill>
              </a:uFill>
            </a:endParaRPr>
          </a:p>
        </p:txBody>
      </p:sp>
      <p:sp>
        <p:nvSpPr>
          <p:cNvPr id="44" name="CustomShape 5"/>
          <p:cNvSpPr/>
          <p:nvPr/>
        </p:nvSpPr>
        <p:spPr>
          <a:xfrm>
            <a:off x="5652120" y="5445224"/>
            <a:ext cx="2927520" cy="616680"/>
          </a:xfrm>
          <a:prstGeom prst="rect">
            <a:avLst/>
          </a:prstGeom>
          <a:noFill/>
          <a:ln w="9360">
            <a:noFill/>
          </a:ln>
        </p:spPr>
        <p:style>
          <a:lnRef idx="0">
            <a:srgbClr val="FFFFFF"/>
          </a:lnRef>
          <a:fillRef idx="0">
            <a:srgbClr val="FFFFFF"/>
          </a:fillRef>
          <a:effectRef idx="0">
            <a:srgbClr val="FFFFFF"/>
          </a:effectRef>
          <a:fontRef idx="minor"/>
        </p:style>
        <p:txBody>
          <a:bodyPr lIns="90000" tIns="45000" rIns="90000" bIns="45000"/>
          <a:lstStyle/>
          <a:p>
            <a:pPr>
              <a:lnSpc>
                <a:spcPct val="100000"/>
              </a:lnSpc>
              <a:spcBef>
                <a:spcPts val="320"/>
              </a:spcBef>
            </a:pPr>
            <a:r>
              <a:rPr lang="en-US" sz="1600" b="1" spc="-1" dirty="0" smtClean="0">
                <a:solidFill>
                  <a:srgbClr val="FF6400"/>
                </a:solidFill>
                <a:uFill>
                  <a:solidFill>
                    <a:srgbClr val="FFFFFF"/>
                  </a:solidFill>
                </a:uFill>
                <a:latin typeface="Calibri" panose="020F0502020204030204"/>
                <a:ea typeface="宋体" panose="02010600030101010101" pitchFamily="2" charset="-122"/>
              </a:rPr>
              <a:t>Job for: </a:t>
            </a:r>
            <a:r>
              <a:rPr lang="en-US" sz="1600" b="1" spc="-1" dirty="0" smtClean="0">
                <a:solidFill>
                  <a:srgbClr val="FF6400"/>
                </a:solidFill>
                <a:uFill>
                  <a:solidFill>
                    <a:srgbClr val="FFFFFF"/>
                  </a:solidFill>
                </a:uFill>
                <a:latin typeface="Calibri" panose="020F0502020204030204"/>
                <a:ea typeface="宋体" panose="02010600030101010101" pitchFamily="2" charset="-122"/>
              </a:rPr>
              <a:t>100112.19-13_Halter</a:t>
            </a:r>
            <a:endParaRPr lang="en-US" sz="1600" b="1" spc="-1" dirty="0" smtClean="0">
              <a:solidFill>
                <a:srgbClr val="FF6400"/>
              </a:solidFill>
              <a:uFill>
                <a:solidFill>
                  <a:srgbClr val="FFFFFF"/>
                </a:solidFill>
              </a:uFill>
              <a:latin typeface="Calibri" panose="020F0502020204030204"/>
              <a:ea typeface="宋体" panose="02010600030101010101" pitchFamily="2" charset="-122"/>
            </a:endParaRPr>
          </a:p>
          <a:p>
            <a:pPr>
              <a:lnSpc>
                <a:spcPct val="100000"/>
              </a:lnSpc>
              <a:spcBef>
                <a:spcPts val="320"/>
              </a:spcBef>
            </a:pPr>
            <a:r>
              <a:rPr lang="en-US" sz="1600" b="1" strike="noStrike" spc="-1" dirty="0" smtClean="0">
                <a:solidFill>
                  <a:srgbClr val="FF6400"/>
                </a:solidFill>
                <a:uFill>
                  <a:solidFill>
                    <a:srgbClr val="FFFFFF"/>
                  </a:solidFill>
                </a:uFill>
                <a:latin typeface="Calibri" panose="020F0502020204030204"/>
                <a:ea typeface="宋体" panose="02010600030101010101" pitchFamily="2" charset="-122"/>
              </a:rPr>
              <a:t>Date：2018.07.28</a:t>
            </a:r>
            <a:endParaRPr lang="en-US" sz="1600" b="1" strike="noStrike" spc="-1" dirty="0">
              <a:solidFill>
                <a:srgbClr val="FF6400"/>
              </a:solidFill>
              <a:uFill>
                <a:solidFill>
                  <a:srgbClr val="FFFFFF"/>
                </a:solidFill>
              </a:uFill>
              <a:latin typeface="Arial" panose="020B0604020202020204"/>
            </a:endParaRPr>
          </a:p>
        </p:txBody>
      </p:sp>
      <p:sp>
        <p:nvSpPr>
          <p:cNvPr id="45" name="CustomShape 6"/>
          <p:cNvSpPr/>
          <p:nvPr/>
        </p:nvSpPr>
        <p:spPr>
          <a:xfrm>
            <a:off x="105120" y="857160"/>
            <a:ext cx="2090616" cy="528840"/>
          </a:xfrm>
          <a:prstGeom prst="rect">
            <a:avLst/>
          </a:prstGeom>
          <a:noFill/>
          <a:ln w="9360">
            <a:noFill/>
          </a:ln>
        </p:spPr>
        <p:style>
          <a:lnRef idx="0">
            <a:srgbClr val="FFFFFF"/>
          </a:lnRef>
          <a:fillRef idx="0">
            <a:srgbClr val="FFFFFF"/>
          </a:fillRef>
          <a:effectRef idx="0">
            <a:srgbClr val="FFFFFF"/>
          </a:effectRef>
          <a:fontRef idx="minor"/>
        </p:style>
        <p:txBody>
          <a:bodyPr wrap="none" lIns="45720" tIns="45000" rIns="45720" bIns="45000"/>
          <a:lstStyle/>
          <a:p>
            <a:pPr>
              <a:lnSpc>
                <a:spcPct val="100000"/>
              </a:lnSpc>
              <a:spcBef>
                <a:spcPts val="500"/>
              </a:spcBef>
            </a:pPr>
            <a:r>
              <a:rPr lang="en-US" altLang="zh-CN" sz="2500" b="0" strike="noStrike" spc="-1" dirty="0" smtClean="0">
                <a:solidFill>
                  <a:srgbClr val="000000"/>
                </a:solidFill>
                <a:uFill>
                  <a:solidFill>
                    <a:srgbClr val="FFFFFF"/>
                  </a:solidFill>
                </a:uFill>
                <a:latin typeface="Arial" panose="020B0604020202020204"/>
                <a:ea typeface="DejaVu Sans" panose="020B0603030804020204"/>
              </a:rPr>
              <a:t>Catalog</a:t>
            </a:r>
            <a:r>
              <a:rPr lang="en-US" sz="2500" b="0" strike="noStrike" spc="-1" dirty="0" smtClean="0">
                <a:solidFill>
                  <a:srgbClr val="000000"/>
                </a:solidFill>
                <a:uFill>
                  <a:solidFill>
                    <a:srgbClr val="FFFFFF"/>
                  </a:solidFill>
                </a:uFill>
                <a:latin typeface="Arial" panose="020B0604020202020204"/>
                <a:ea typeface="DejaVu Sans" panose="020B0603030804020204"/>
              </a:rPr>
              <a:t>:</a:t>
            </a:r>
            <a:endParaRPr lang="en-US" sz="2500" b="0" strike="noStrike" spc="-1" dirty="0">
              <a:solidFill>
                <a:srgbClr val="000000"/>
              </a:solidFill>
              <a:uFill>
                <a:solidFill>
                  <a:srgbClr val="FFFFFF"/>
                </a:solidFill>
              </a:uFill>
              <a:latin typeface="Arial" panose="020B0604020202020204"/>
            </a:endParaRPr>
          </a:p>
        </p:txBody>
      </p:sp>
      <p:sp>
        <p:nvSpPr>
          <p:cNvPr id="46" name="CustomShape 7"/>
          <p:cNvSpPr/>
          <p:nvPr/>
        </p:nvSpPr>
        <p:spPr>
          <a:xfrm>
            <a:off x="4427984" y="1340768"/>
            <a:ext cx="4392488" cy="2763080"/>
          </a:xfrm>
          <a:prstGeom prst="rect">
            <a:avLst/>
          </a:prstGeom>
          <a:noFill/>
          <a:ln w="9360">
            <a:noFill/>
          </a:ln>
        </p:spPr>
        <p:style>
          <a:lnRef idx="0">
            <a:srgbClr val="FFFFFF"/>
          </a:lnRef>
          <a:fillRef idx="0">
            <a:srgbClr val="FFFFFF"/>
          </a:fillRef>
          <a:effectRef idx="0">
            <a:srgbClr val="FFFFFF"/>
          </a:effectRef>
          <a:fontRef idx="minor"/>
        </p:style>
        <p:txBody>
          <a:bodyPr lIns="90000" tIns="45000" rIns="90000" bIns="45000"/>
          <a:lstStyle/>
          <a:p>
            <a:pPr>
              <a:lnSpc>
                <a:spcPct val="100000"/>
              </a:lnSpc>
              <a:spcBef>
                <a:spcPts val="360"/>
              </a:spcBef>
            </a:pPr>
            <a:r>
              <a:rPr lang="en-US" sz="1800" b="0" strike="noStrike" spc="-1" dirty="0">
                <a:solidFill>
                  <a:srgbClr val="000000"/>
                </a:solidFill>
                <a:uFill>
                  <a:solidFill>
                    <a:srgbClr val="FFFFFF"/>
                  </a:solidFill>
                </a:uFill>
                <a:latin typeface="Arial" panose="020B0604020202020204"/>
                <a:ea typeface="DejaVu Sans" panose="020B0603030804020204"/>
              </a:rPr>
              <a:t>10. </a:t>
            </a:r>
            <a:r>
              <a:rPr lang="en-US" spc="-1" dirty="0">
                <a:solidFill>
                  <a:srgbClr val="000000"/>
                </a:solidFill>
                <a:uFill>
                  <a:solidFill>
                    <a:srgbClr val="FFFFFF"/>
                  </a:solidFill>
                </a:uFill>
              </a:rPr>
              <a:t>I</a:t>
            </a:r>
            <a:r>
              <a:rPr lang="en-US" spc="-1" dirty="0" smtClean="0">
                <a:solidFill>
                  <a:srgbClr val="000000"/>
                </a:solidFill>
                <a:uFill>
                  <a:solidFill>
                    <a:srgbClr val="FFFFFF"/>
                  </a:solidFill>
                </a:uFill>
              </a:rPr>
              <a:t>njection</a:t>
            </a:r>
            <a:r>
              <a:rPr lang="en-US" spc="-1" dirty="0">
                <a:solidFill>
                  <a:srgbClr val="000000"/>
                </a:solidFill>
                <a:uFill>
                  <a:solidFill>
                    <a:srgbClr val="FFFFFF"/>
                  </a:solidFill>
                </a:uFill>
              </a:rPr>
              <a:t> </a:t>
            </a:r>
            <a:r>
              <a:rPr lang="en-US" spc="-1" dirty="0" smtClean="0">
                <a:solidFill>
                  <a:srgbClr val="000000"/>
                </a:solidFill>
                <a:uFill>
                  <a:solidFill>
                    <a:srgbClr val="FFFFFF"/>
                  </a:solidFill>
                </a:uFill>
              </a:rPr>
              <a:t>location pressure: </a:t>
            </a:r>
            <a:r>
              <a:rPr lang="en-US" sz="1800" b="0" strike="noStrike" spc="-1" dirty="0" smtClean="0">
                <a:solidFill>
                  <a:srgbClr val="000000"/>
                </a:solidFill>
                <a:uFill>
                  <a:solidFill>
                    <a:srgbClr val="FFFFFF"/>
                  </a:solidFill>
                </a:uFill>
                <a:latin typeface="Arial" panose="020B0604020202020204"/>
                <a:ea typeface="DejaVu Sans" panose="020B0603030804020204"/>
              </a:rPr>
              <a:t>XY</a:t>
            </a:r>
            <a:r>
              <a:rPr lang="en-US" spc="-1" dirty="0" smtClean="0">
                <a:solidFill>
                  <a:srgbClr val="000000"/>
                </a:solidFill>
                <a:uFill>
                  <a:solidFill>
                    <a:srgbClr val="FFFFFF"/>
                  </a:solidFill>
                </a:uFill>
                <a:latin typeface="Arial" panose="020B0604020202020204"/>
                <a:ea typeface="DejaVu Sans" panose="020B0603030804020204"/>
              </a:rPr>
              <a:t> </a:t>
            </a:r>
            <a:r>
              <a:rPr lang="en-US" spc="-1" dirty="0" smtClean="0">
                <a:solidFill>
                  <a:srgbClr val="000000"/>
                </a:solidFill>
                <a:uFill>
                  <a:solidFill>
                    <a:srgbClr val="FFFFFF"/>
                  </a:solidFill>
                </a:uFill>
              </a:rPr>
              <a:t>figure</a:t>
            </a:r>
            <a:endParaRPr lang="en-US" sz="1800" b="0" strike="noStrike" spc="-1" dirty="0">
              <a:solidFill>
                <a:srgbClr val="000000"/>
              </a:solidFill>
              <a:uFill>
                <a:solidFill>
                  <a:srgbClr val="FFFFFF"/>
                </a:solidFill>
              </a:uFill>
              <a:latin typeface="Arial" panose="020B0604020202020204"/>
            </a:endParaRPr>
          </a:p>
          <a:p>
            <a:pPr>
              <a:lnSpc>
                <a:spcPct val="100000"/>
              </a:lnSpc>
              <a:spcBef>
                <a:spcPts val="360"/>
              </a:spcBef>
            </a:pPr>
            <a:r>
              <a:rPr lang="en-US" spc="-1" dirty="0">
                <a:solidFill>
                  <a:srgbClr val="000000"/>
                </a:solidFill>
                <a:uFill>
                  <a:solidFill>
                    <a:srgbClr val="FFFFFF"/>
                  </a:solidFill>
                </a:uFill>
              </a:rPr>
              <a:t>11. </a:t>
            </a:r>
            <a:r>
              <a:rPr lang="en-US" spc="-1" dirty="0" smtClean="0">
                <a:solidFill>
                  <a:srgbClr val="000000"/>
                </a:solidFill>
                <a:uFill>
                  <a:solidFill>
                    <a:srgbClr val="FFFFFF"/>
                  </a:solidFill>
                </a:uFill>
              </a:rPr>
              <a:t>Clamp </a:t>
            </a:r>
            <a:r>
              <a:rPr lang="en-US" spc="-1" dirty="0">
                <a:solidFill>
                  <a:srgbClr val="000000"/>
                </a:solidFill>
                <a:uFill>
                  <a:solidFill>
                    <a:srgbClr val="FFFFFF"/>
                  </a:solidFill>
                </a:uFill>
              </a:rPr>
              <a:t>force</a:t>
            </a:r>
            <a:r>
              <a:rPr lang="en-US" spc="-1" dirty="0" smtClean="0">
                <a:solidFill>
                  <a:srgbClr val="000000"/>
                </a:solidFill>
                <a:uFill>
                  <a:solidFill>
                    <a:srgbClr val="FFFFFF"/>
                  </a:solidFill>
                </a:uFill>
              </a:rPr>
              <a:t>: XY </a:t>
            </a:r>
            <a:r>
              <a:rPr lang="en-US" spc="-1" dirty="0">
                <a:solidFill>
                  <a:srgbClr val="000000"/>
                </a:solidFill>
                <a:uFill>
                  <a:solidFill>
                    <a:srgbClr val="FFFFFF"/>
                  </a:solidFill>
                </a:uFill>
              </a:rPr>
              <a:t>figure</a:t>
            </a:r>
          </a:p>
          <a:p>
            <a:pPr>
              <a:lnSpc>
                <a:spcPct val="100000"/>
              </a:lnSpc>
              <a:spcBef>
                <a:spcPts val="360"/>
              </a:spcBef>
            </a:pPr>
            <a:r>
              <a:rPr lang="en-US" sz="1800" b="0" strike="noStrike" spc="-1" dirty="0" smtClean="0">
                <a:solidFill>
                  <a:srgbClr val="000000"/>
                </a:solidFill>
                <a:uFill>
                  <a:solidFill>
                    <a:srgbClr val="FFFFFF"/>
                  </a:solidFill>
                </a:uFill>
                <a:latin typeface="Arial" panose="020B0604020202020204"/>
                <a:ea typeface="DejaVu Sans" panose="020B0603030804020204"/>
              </a:rPr>
              <a:t>12</a:t>
            </a:r>
            <a:r>
              <a:rPr lang="en-US" sz="1800" b="0" strike="noStrike" spc="-1" dirty="0">
                <a:solidFill>
                  <a:srgbClr val="000000"/>
                </a:solidFill>
                <a:uFill>
                  <a:solidFill>
                    <a:srgbClr val="FFFFFF"/>
                  </a:solidFill>
                </a:uFill>
                <a:latin typeface="Arial" panose="020B0604020202020204"/>
                <a:ea typeface="DejaVu Sans" panose="020B0603030804020204"/>
              </a:rPr>
              <a:t>. </a:t>
            </a:r>
            <a:r>
              <a:rPr lang="en-US" sz="1800" b="0" strike="noStrike" spc="-1" dirty="0" smtClean="0">
                <a:solidFill>
                  <a:srgbClr val="000000"/>
                </a:solidFill>
                <a:uFill>
                  <a:solidFill>
                    <a:srgbClr val="FFFFFF"/>
                  </a:solidFill>
                </a:uFill>
                <a:latin typeface="Arial" panose="020B0604020202020204"/>
                <a:ea typeface="DejaVu Sans" panose="020B0603030804020204"/>
              </a:rPr>
              <a:t>Weld line</a:t>
            </a:r>
            <a:endParaRPr lang="en-US" sz="1800" b="0" strike="noStrike" spc="-1" dirty="0">
              <a:solidFill>
                <a:srgbClr val="000000"/>
              </a:solidFill>
              <a:uFill>
                <a:solidFill>
                  <a:srgbClr val="FFFFFF"/>
                </a:solidFill>
              </a:uFill>
              <a:latin typeface="Arial" panose="020B0604020202020204"/>
            </a:endParaRPr>
          </a:p>
          <a:p>
            <a:pPr>
              <a:lnSpc>
                <a:spcPct val="100000"/>
              </a:lnSpc>
              <a:spcBef>
                <a:spcPts val="360"/>
              </a:spcBef>
            </a:pPr>
            <a:r>
              <a:rPr lang="en-US" spc="-1" dirty="0">
                <a:solidFill>
                  <a:srgbClr val="000000"/>
                </a:solidFill>
                <a:uFill>
                  <a:solidFill>
                    <a:srgbClr val="FFFFFF"/>
                  </a:solidFill>
                </a:uFill>
              </a:rPr>
              <a:t>13. Air traps</a:t>
            </a:r>
          </a:p>
          <a:p>
            <a:pPr>
              <a:lnSpc>
                <a:spcPct val="100000"/>
              </a:lnSpc>
              <a:spcBef>
                <a:spcPts val="360"/>
              </a:spcBef>
            </a:pPr>
            <a:r>
              <a:rPr lang="en-US" sz="1800" b="0" strike="noStrike" spc="-1" dirty="0" smtClean="0">
                <a:solidFill>
                  <a:srgbClr val="000000"/>
                </a:solidFill>
                <a:uFill>
                  <a:solidFill>
                    <a:srgbClr val="FFFFFF"/>
                  </a:solidFill>
                </a:uFill>
                <a:latin typeface="Arial" panose="020B0604020202020204"/>
                <a:ea typeface="DejaVu Sans" panose="020B0603030804020204"/>
              </a:rPr>
              <a:t>14</a:t>
            </a:r>
            <a:r>
              <a:rPr lang="en-US" sz="1800" b="0" strike="noStrike" spc="-1" dirty="0">
                <a:solidFill>
                  <a:srgbClr val="000000"/>
                </a:solidFill>
                <a:uFill>
                  <a:solidFill>
                    <a:srgbClr val="FFFFFF"/>
                  </a:solidFill>
                </a:uFill>
                <a:latin typeface="Arial" panose="020B0604020202020204"/>
                <a:ea typeface="DejaVu Sans" panose="020B0603030804020204"/>
              </a:rPr>
              <a:t>. </a:t>
            </a:r>
            <a:r>
              <a:rPr lang="en-US" spc="-1" dirty="0">
                <a:solidFill>
                  <a:srgbClr val="000000"/>
                </a:solidFill>
                <a:uFill>
                  <a:solidFill>
                    <a:srgbClr val="FFFFFF"/>
                  </a:solidFill>
                </a:uFill>
              </a:rPr>
              <a:t>Shrinkage </a:t>
            </a:r>
            <a:r>
              <a:rPr lang="en-US" spc="-1" dirty="0" smtClean="0">
                <a:solidFill>
                  <a:srgbClr val="000000"/>
                </a:solidFill>
                <a:uFill>
                  <a:solidFill>
                    <a:srgbClr val="FFFFFF"/>
                  </a:solidFill>
                </a:uFill>
              </a:rPr>
              <a:t>estimation</a:t>
            </a:r>
          </a:p>
          <a:p>
            <a:pPr>
              <a:lnSpc>
                <a:spcPct val="100000"/>
              </a:lnSpc>
              <a:spcBef>
                <a:spcPts val="360"/>
              </a:spcBef>
            </a:pPr>
            <a:r>
              <a:rPr lang="en-US" spc="-1" dirty="0" smtClean="0">
                <a:solidFill>
                  <a:srgbClr val="000000"/>
                </a:solidFill>
                <a:uFill>
                  <a:solidFill>
                    <a:srgbClr val="FFFFFF"/>
                  </a:solidFill>
                </a:uFill>
              </a:rPr>
              <a:t>15</a:t>
            </a:r>
            <a:r>
              <a:rPr lang="en-US" sz="1800" b="0" strike="noStrike" spc="-1" dirty="0">
                <a:solidFill>
                  <a:srgbClr val="000000"/>
                </a:solidFill>
                <a:uFill>
                  <a:solidFill>
                    <a:srgbClr val="FFFFFF"/>
                  </a:solidFill>
                </a:uFill>
                <a:latin typeface="Arial" panose="020B0604020202020204"/>
                <a:ea typeface="DejaVu Sans" panose="020B0603030804020204"/>
              </a:rPr>
              <a:t>. </a:t>
            </a:r>
            <a:r>
              <a:rPr lang="en-US" sz="1800" b="0" strike="noStrike" spc="-1" dirty="0" smtClean="0">
                <a:solidFill>
                  <a:srgbClr val="000000"/>
                </a:solidFill>
                <a:uFill>
                  <a:solidFill>
                    <a:srgbClr val="FFFFFF"/>
                  </a:solidFill>
                </a:uFill>
                <a:latin typeface="Arial" panose="020B0604020202020204"/>
                <a:ea typeface="DejaVu Sans" panose="020B0603030804020204"/>
              </a:rPr>
              <a:t>X</a:t>
            </a:r>
            <a:r>
              <a:rPr lang="en-US" altLang="zh-CN" dirty="0"/>
              <a:t> </a:t>
            </a:r>
            <a:r>
              <a:rPr lang="en-US" altLang="zh-CN" dirty="0" smtClean="0"/>
              <a:t>Component deflection </a:t>
            </a:r>
          </a:p>
          <a:p>
            <a:pPr>
              <a:lnSpc>
                <a:spcPct val="100000"/>
              </a:lnSpc>
              <a:spcBef>
                <a:spcPts val="360"/>
              </a:spcBef>
            </a:pPr>
            <a:r>
              <a:rPr lang="en-US" sz="1800" b="0" strike="noStrike" spc="-1" dirty="0" smtClean="0">
                <a:solidFill>
                  <a:srgbClr val="000000"/>
                </a:solidFill>
                <a:uFill>
                  <a:solidFill>
                    <a:srgbClr val="FFFFFF"/>
                  </a:solidFill>
                </a:uFill>
                <a:latin typeface="Arial" panose="020B0604020202020204"/>
                <a:ea typeface="DejaVu Sans" panose="020B0603030804020204"/>
              </a:rPr>
              <a:t>16</a:t>
            </a:r>
            <a:r>
              <a:rPr lang="en-US" sz="1800" b="0" strike="noStrike" spc="-1" dirty="0">
                <a:solidFill>
                  <a:srgbClr val="000000"/>
                </a:solidFill>
                <a:uFill>
                  <a:solidFill>
                    <a:srgbClr val="FFFFFF"/>
                  </a:solidFill>
                </a:uFill>
                <a:latin typeface="Arial" panose="020B0604020202020204"/>
                <a:ea typeface="DejaVu Sans" panose="020B0603030804020204"/>
              </a:rPr>
              <a:t>. </a:t>
            </a:r>
            <a:r>
              <a:rPr lang="en-US" sz="1800" b="0" strike="noStrike" spc="-1" dirty="0" smtClean="0">
                <a:solidFill>
                  <a:srgbClr val="000000"/>
                </a:solidFill>
                <a:uFill>
                  <a:solidFill>
                    <a:srgbClr val="FFFFFF"/>
                  </a:solidFill>
                </a:uFill>
                <a:latin typeface="Arial" panose="020B0604020202020204"/>
                <a:ea typeface="DejaVu Sans" panose="020B0603030804020204"/>
              </a:rPr>
              <a:t>Y </a:t>
            </a:r>
            <a:r>
              <a:rPr lang="en-US" altLang="zh-CN" dirty="0" smtClean="0"/>
              <a:t>Component deflection</a:t>
            </a:r>
            <a:endParaRPr lang="en-US" sz="1800" b="0" strike="noStrike" spc="-1" dirty="0">
              <a:solidFill>
                <a:srgbClr val="000000"/>
              </a:solidFill>
              <a:uFill>
                <a:solidFill>
                  <a:srgbClr val="FFFFFF"/>
                </a:solidFill>
              </a:uFill>
              <a:latin typeface="Arial" panose="020B0604020202020204"/>
            </a:endParaRPr>
          </a:p>
          <a:p>
            <a:pPr>
              <a:lnSpc>
                <a:spcPct val="100000"/>
              </a:lnSpc>
              <a:spcBef>
                <a:spcPts val="360"/>
              </a:spcBef>
            </a:pPr>
            <a:r>
              <a:rPr lang="en-US" sz="1800" b="0" strike="noStrike" spc="-1" dirty="0">
                <a:solidFill>
                  <a:srgbClr val="000000"/>
                </a:solidFill>
                <a:uFill>
                  <a:solidFill>
                    <a:srgbClr val="FFFFFF"/>
                  </a:solidFill>
                </a:uFill>
                <a:latin typeface="Arial" panose="020B0604020202020204"/>
                <a:ea typeface="DejaVu Sans" panose="020B0603030804020204"/>
              </a:rPr>
              <a:t>17. </a:t>
            </a:r>
            <a:r>
              <a:rPr lang="en-US" altLang="zh-CN" dirty="0"/>
              <a:t>Z Component </a:t>
            </a:r>
            <a:r>
              <a:rPr lang="en-US" altLang="zh-CN" dirty="0" smtClean="0"/>
              <a:t>deflection</a:t>
            </a:r>
            <a:endParaRPr lang="en-US" sz="1800" b="0" strike="noStrike" spc="-1" dirty="0">
              <a:solidFill>
                <a:srgbClr val="000000"/>
              </a:solidFill>
              <a:uFill>
                <a:solidFill>
                  <a:srgbClr val="FFFFFF"/>
                </a:solidFill>
              </a:uFill>
              <a:latin typeface="Arial" panose="020B0604020202020204"/>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CustomShape 4"/>
          <p:cNvSpPr/>
          <p:nvPr/>
        </p:nvSpPr>
        <p:spPr>
          <a:xfrm>
            <a:off x="571320" y="1285920"/>
            <a:ext cx="1284480" cy="367920"/>
          </a:xfrm>
          <a:prstGeom prst="rect">
            <a:avLst/>
          </a:prstGeom>
          <a:noFill/>
          <a:ln>
            <a:noFill/>
          </a:ln>
        </p:spPr>
        <p:style>
          <a:lnRef idx="0">
            <a:srgbClr val="FFFFFF"/>
          </a:lnRef>
          <a:fillRef idx="0">
            <a:srgbClr val="FFFFFF"/>
          </a:fillRef>
          <a:effectRef idx="0">
            <a:srgbClr val="FFFFFF"/>
          </a:effectRef>
          <a:fontRef idx="minor"/>
        </p:style>
      </p:sp>
      <p:sp>
        <p:nvSpPr>
          <p:cNvPr id="138" name="CustomShape 5"/>
          <p:cNvSpPr/>
          <p:nvPr/>
        </p:nvSpPr>
        <p:spPr>
          <a:xfrm>
            <a:off x="3714840" y="785880"/>
            <a:ext cx="2081296" cy="500040"/>
          </a:xfrm>
          <a:prstGeom prst="rect">
            <a:avLst/>
          </a:prstGeom>
          <a:ln>
            <a:round/>
          </a:ln>
        </p:spPr>
        <p:style>
          <a:lnRef idx="2">
            <a:schemeClr val="accent6"/>
          </a:lnRef>
          <a:fillRef idx="1">
            <a:schemeClr val="lt1"/>
          </a:fillRef>
          <a:effectRef idx="0">
            <a:schemeClr val="accent6"/>
          </a:effectRef>
          <a:fontRef idx="minor"/>
        </p:style>
        <p:txBody>
          <a:bodyPr lIns="90000" tIns="45000" rIns="90000" bIns="45000"/>
          <a:lstStyle/>
          <a:p>
            <a:pPr algn="ctr">
              <a:lnSpc>
                <a:spcPct val="100000"/>
              </a:lnSpc>
              <a:spcBef>
                <a:spcPts val="1200"/>
              </a:spcBef>
            </a:pPr>
            <a:r>
              <a:rPr lang="en-US" sz="2400" b="1" spc="-1" dirty="0">
                <a:solidFill>
                  <a:srgbClr val="000000"/>
                </a:solidFill>
                <a:uFill>
                  <a:solidFill>
                    <a:srgbClr val="FFFFFF"/>
                  </a:solidFill>
                </a:uFill>
                <a:latin typeface="+mj-lt"/>
              </a:rPr>
              <a:t>Clamp Force</a:t>
            </a:r>
            <a:endParaRPr lang="en-US" sz="2400" b="0" strike="noStrike" spc="-1" dirty="0">
              <a:solidFill>
                <a:srgbClr val="000000"/>
              </a:solidFill>
              <a:uFill>
                <a:solidFill>
                  <a:srgbClr val="FFFFFF"/>
                </a:solidFill>
              </a:uFill>
              <a:latin typeface="+mj-lt"/>
            </a:endParaRPr>
          </a:p>
        </p:txBody>
      </p:sp>
      <p:sp>
        <p:nvSpPr>
          <p:cNvPr id="139" name="CustomShape 6"/>
          <p:cNvSpPr/>
          <p:nvPr/>
        </p:nvSpPr>
        <p:spPr>
          <a:xfrm>
            <a:off x="1000080" y="5786280"/>
            <a:ext cx="5070600" cy="363600"/>
          </a:xfrm>
          <a:prstGeom prst="rect">
            <a:avLst/>
          </a:prstGeom>
          <a:noFill/>
          <a:ln w="9360">
            <a:noFill/>
          </a:ln>
        </p:spPr>
        <p:style>
          <a:lnRef idx="0">
            <a:srgbClr val="FFFFFF"/>
          </a:lnRef>
          <a:fillRef idx="0">
            <a:srgbClr val="FFFFFF"/>
          </a:fillRef>
          <a:effectRef idx="0">
            <a:srgbClr val="FFFFFF"/>
          </a:effectRef>
          <a:fontRef idx="minor"/>
        </p:style>
        <p:txBody>
          <a:bodyPr lIns="90000" tIns="45000" rIns="90000" bIns="45000"/>
          <a:lstStyle/>
          <a:p>
            <a:pPr>
              <a:lnSpc>
                <a:spcPct val="100000"/>
              </a:lnSpc>
              <a:spcBef>
                <a:spcPts val="900"/>
              </a:spcBef>
            </a:pPr>
            <a:r>
              <a:rPr lang="en-US" sz="1800" b="0" strike="noStrike" spc="-1" dirty="0" smtClean="0">
                <a:solidFill>
                  <a:srgbClr val="000000"/>
                </a:solidFill>
                <a:uFill>
                  <a:solidFill>
                    <a:srgbClr val="FFFFFF"/>
                  </a:solidFill>
                </a:uFill>
                <a:ea typeface="DejaVu Sans" panose="020B0603030804020204"/>
              </a:rPr>
              <a:t>Max </a:t>
            </a:r>
            <a:r>
              <a:rPr lang="en-US" altLang="zh-CN" sz="1800" b="0" strike="noStrike" spc="-1" dirty="0" smtClean="0">
                <a:solidFill>
                  <a:srgbClr val="000000"/>
                </a:solidFill>
                <a:uFill>
                  <a:solidFill>
                    <a:srgbClr val="FFFFFF"/>
                  </a:solidFill>
                </a:uFill>
                <a:ea typeface="DejaVu Sans" panose="020B0603030804020204"/>
              </a:rPr>
              <a:t>clamp force is </a:t>
            </a:r>
            <a:r>
              <a:rPr lang="en-US" spc="-1" dirty="0" smtClean="0">
                <a:solidFill>
                  <a:srgbClr val="000000"/>
                </a:solidFill>
                <a:uFill>
                  <a:solidFill>
                    <a:srgbClr val="FFFFFF"/>
                  </a:solidFill>
                </a:uFill>
                <a:ea typeface="DejaVu Sans" panose="020B0603030804020204"/>
              </a:rPr>
              <a:t>10.57</a:t>
            </a:r>
            <a:r>
              <a:rPr lang="en-US" sz="1800" b="0" strike="noStrike" spc="-1" dirty="0" smtClean="0">
                <a:solidFill>
                  <a:srgbClr val="000000"/>
                </a:solidFill>
                <a:uFill>
                  <a:solidFill>
                    <a:srgbClr val="FFFFFF"/>
                  </a:solidFill>
                </a:uFill>
                <a:ea typeface="DejaVu Sans" panose="020B0603030804020204"/>
              </a:rPr>
              <a:t>T.</a:t>
            </a:r>
            <a:endParaRPr lang="en-US" sz="1800" b="0" strike="noStrike" spc="-1" dirty="0">
              <a:solidFill>
                <a:srgbClr val="000000"/>
              </a:solidFill>
              <a:uFill>
                <a:solidFill>
                  <a:srgbClr val="FFFFFF"/>
                </a:solidFill>
              </a:uFill>
            </a:endParaRPr>
          </a:p>
        </p:txBody>
      </p:sp>
      <p:pic>
        <p:nvPicPr>
          <p:cNvPr id="2" name="Picture 2"/>
          <p:cNvPicPr>
            <a:picLocks noChangeAspect="1" noChangeArrowheads="1"/>
          </p:cNvPicPr>
          <p:nvPr/>
        </p:nvPicPr>
        <p:blipFill>
          <a:blip r:embed="rId2" cstate="print"/>
          <a:srcRect/>
          <a:stretch>
            <a:fillRect/>
          </a:stretch>
        </p:blipFill>
        <p:spPr bwMode="auto">
          <a:xfrm>
            <a:off x="2262188" y="1490663"/>
            <a:ext cx="4619625" cy="3876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1691680" y="1412776"/>
            <a:ext cx="6055767" cy="4474491"/>
          </a:xfrm>
          <a:prstGeom prst="rect">
            <a:avLst/>
          </a:prstGeom>
          <a:noFill/>
          <a:ln w="9525">
            <a:noFill/>
            <a:miter lim="800000"/>
            <a:headEnd/>
            <a:tailEnd/>
          </a:ln>
        </p:spPr>
      </p:pic>
      <p:sp>
        <p:nvSpPr>
          <p:cNvPr id="148" name="CustomShape 5"/>
          <p:cNvSpPr/>
          <p:nvPr/>
        </p:nvSpPr>
        <p:spPr>
          <a:xfrm>
            <a:off x="3500280" y="785880"/>
            <a:ext cx="1427400" cy="455040"/>
          </a:xfrm>
          <a:prstGeom prst="rect">
            <a:avLst/>
          </a:prstGeom>
          <a:ln>
            <a:round/>
          </a:ln>
        </p:spPr>
        <p:style>
          <a:lnRef idx="2">
            <a:schemeClr val="accent6"/>
          </a:lnRef>
          <a:fillRef idx="1">
            <a:schemeClr val="lt1"/>
          </a:fillRef>
          <a:effectRef idx="0">
            <a:schemeClr val="accent6"/>
          </a:effectRef>
          <a:fontRef idx="minor"/>
        </p:style>
        <p:txBody>
          <a:bodyPr lIns="90000" tIns="45000" rIns="90000" bIns="45000"/>
          <a:lstStyle/>
          <a:p>
            <a:pPr algn="ctr">
              <a:lnSpc>
                <a:spcPct val="100000"/>
              </a:lnSpc>
              <a:spcBef>
                <a:spcPts val="1200"/>
              </a:spcBef>
            </a:pPr>
            <a:r>
              <a:rPr lang="en-US" sz="2400" b="1" spc="-1" dirty="0">
                <a:solidFill>
                  <a:srgbClr val="000000"/>
                </a:solidFill>
                <a:uFill>
                  <a:solidFill>
                    <a:srgbClr val="FFFFFF"/>
                  </a:solidFill>
                </a:uFill>
                <a:latin typeface="Calibri" panose="020F0502020204030204"/>
              </a:rPr>
              <a:t>Air traps</a:t>
            </a:r>
          </a:p>
        </p:txBody>
      </p:sp>
      <p:sp>
        <p:nvSpPr>
          <p:cNvPr id="13" name="椭圆 12"/>
          <p:cNvSpPr/>
          <p:nvPr/>
        </p:nvSpPr>
        <p:spPr>
          <a:xfrm>
            <a:off x="5364088" y="5445224"/>
            <a:ext cx="792088"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CustomShape 4"/>
          <p:cNvSpPr/>
          <p:nvPr/>
        </p:nvSpPr>
        <p:spPr>
          <a:xfrm>
            <a:off x="571320" y="1285920"/>
            <a:ext cx="1284480" cy="367920"/>
          </a:xfrm>
          <a:prstGeom prst="rect">
            <a:avLst/>
          </a:prstGeom>
          <a:noFill/>
          <a:ln>
            <a:noFill/>
          </a:ln>
        </p:spPr>
        <p:style>
          <a:lnRef idx="0">
            <a:srgbClr val="FFFFFF"/>
          </a:lnRef>
          <a:fillRef idx="0">
            <a:srgbClr val="FFFFFF"/>
          </a:fillRef>
          <a:effectRef idx="0">
            <a:srgbClr val="FFFFFF"/>
          </a:effectRef>
          <a:fontRef idx="minor"/>
        </p:style>
      </p:sp>
      <p:sp>
        <p:nvSpPr>
          <p:cNvPr id="158" name="CustomShape 6"/>
          <p:cNvSpPr/>
          <p:nvPr/>
        </p:nvSpPr>
        <p:spPr>
          <a:xfrm>
            <a:off x="1203912" y="5733256"/>
            <a:ext cx="5436000" cy="637200"/>
          </a:xfrm>
          <a:prstGeom prst="rect">
            <a:avLst/>
          </a:prstGeom>
          <a:noFill/>
          <a:ln w="9360">
            <a:noFill/>
          </a:ln>
        </p:spPr>
        <p:style>
          <a:lnRef idx="0">
            <a:srgbClr val="FFFFFF"/>
          </a:lnRef>
          <a:fillRef idx="0">
            <a:srgbClr val="FFFFFF"/>
          </a:fillRef>
          <a:effectRef idx="0">
            <a:srgbClr val="FFFFFF"/>
          </a:effectRef>
          <a:fontRef idx="minor"/>
        </p:style>
        <p:txBody>
          <a:bodyPr lIns="90000" tIns="45000" rIns="90000" bIns="45000"/>
          <a:lstStyle/>
          <a:p>
            <a:pPr>
              <a:lnSpc>
                <a:spcPct val="100000"/>
              </a:lnSpc>
              <a:spcBef>
                <a:spcPts val="900"/>
              </a:spcBef>
            </a:pPr>
            <a:r>
              <a:rPr lang="en-US" altLang="zh-CN" dirty="0"/>
              <a:t>Weld lines are shown as </a:t>
            </a:r>
            <a:r>
              <a:rPr lang="en-US" altLang="zh-CN" dirty="0" smtClean="0"/>
              <a:t>picture.</a:t>
            </a:r>
            <a:endParaRPr lang="en-US" sz="1800" b="0" strike="noStrike" spc="-1" dirty="0">
              <a:solidFill>
                <a:srgbClr val="000000"/>
              </a:solidFill>
              <a:uFill>
                <a:solidFill>
                  <a:srgbClr val="FFFFFF"/>
                </a:solidFill>
              </a:uFill>
              <a:latin typeface="Arial" panose="020B0604020202020204"/>
            </a:endParaRPr>
          </a:p>
        </p:txBody>
      </p:sp>
      <p:pic>
        <p:nvPicPr>
          <p:cNvPr id="2" name="Picture 2"/>
          <p:cNvPicPr>
            <a:picLocks noChangeAspect="1" noChangeArrowheads="1"/>
          </p:cNvPicPr>
          <p:nvPr/>
        </p:nvPicPr>
        <p:blipFill>
          <a:blip r:embed="rId2" cstate="print"/>
          <a:srcRect/>
          <a:stretch>
            <a:fillRect/>
          </a:stretch>
        </p:blipFill>
        <p:spPr bwMode="auto">
          <a:xfrm>
            <a:off x="2555776" y="1412776"/>
            <a:ext cx="4422626" cy="4170329"/>
          </a:xfrm>
          <a:prstGeom prst="rect">
            <a:avLst/>
          </a:prstGeom>
          <a:noFill/>
          <a:ln w="9525">
            <a:noFill/>
            <a:miter lim="800000"/>
            <a:headEnd/>
            <a:tailEnd/>
          </a:ln>
        </p:spPr>
      </p:pic>
      <p:sp>
        <p:nvSpPr>
          <p:cNvPr id="12" name="CustomShape 5"/>
          <p:cNvSpPr/>
          <p:nvPr/>
        </p:nvSpPr>
        <p:spPr>
          <a:xfrm>
            <a:off x="3500280" y="785880"/>
            <a:ext cx="1719792" cy="455040"/>
          </a:xfrm>
          <a:prstGeom prst="rect">
            <a:avLst/>
          </a:prstGeom>
          <a:ln>
            <a:round/>
          </a:ln>
        </p:spPr>
        <p:style>
          <a:lnRef idx="2">
            <a:schemeClr val="accent6"/>
          </a:lnRef>
          <a:fillRef idx="1">
            <a:schemeClr val="lt1"/>
          </a:fillRef>
          <a:effectRef idx="0">
            <a:schemeClr val="accent6"/>
          </a:effectRef>
          <a:fontRef idx="minor"/>
        </p:style>
        <p:txBody>
          <a:bodyPr lIns="90000" tIns="45000" rIns="90000" bIns="45000"/>
          <a:lstStyle/>
          <a:p>
            <a:pPr algn="ctr">
              <a:lnSpc>
                <a:spcPct val="100000"/>
              </a:lnSpc>
              <a:spcBef>
                <a:spcPts val="1200"/>
              </a:spcBef>
            </a:pPr>
            <a:r>
              <a:rPr lang="en-US" sz="2400" b="1" spc="-1" dirty="0" smtClean="0">
                <a:solidFill>
                  <a:srgbClr val="000000"/>
                </a:solidFill>
                <a:uFill>
                  <a:solidFill>
                    <a:srgbClr val="FFFFFF"/>
                  </a:solidFill>
                </a:uFill>
                <a:latin typeface="Calibri" panose="020F0502020204030204"/>
              </a:rPr>
              <a:t>Weld lines</a:t>
            </a:r>
            <a:endParaRPr lang="en-US" sz="2400" b="1" spc="-1" dirty="0">
              <a:solidFill>
                <a:srgbClr val="000000"/>
              </a:solidFill>
              <a:uFill>
                <a:solidFill>
                  <a:srgbClr val="FFFFFF"/>
                </a:solidFill>
              </a:uFill>
              <a:latin typeface="Calibri" panose="020F0502020204030204"/>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CustomShape 4"/>
          <p:cNvSpPr/>
          <p:nvPr/>
        </p:nvSpPr>
        <p:spPr>
          <a:xfrm>
            <a:off x="571320" y="1285920"/>
            <a:ext cx="1284480" cy="367920"/>
          </a:xfrm>
          <a:prstGeom prst="rect">
            <a:avLst/>
          </a:prstGeom>
          <a:noFill/>
          <a:ln>
            <a:noFill/>
          </a:ln>
        </p:spPr>
        <p:style>
          <a:lnRef idx="0">
            <a:srgbClr val="FFFFFF"/>
          </a:lnRef>
          <a:fillRef idx="0">
            <a:srgbClr val="FFFFFF"/>
          </a:fillRef>
          <a:effectRef idx="0">
            <a:srgbClr val="FFFFFF"/>
          </a:effectRef>
          <a:fontRef idx="minor"/>
        </p:style>
      </p:sp>
      <p:sp>
        <p:nvSpPr>
          <p:cNvPr id="167" name="CustomShape 5"/>
          <p:cNvSpPr/>
          <p:nvPr/>
        </p:nvSpPr>
        <p:spPr>
          <a:xfrm>
            <a:off x="3275856" y="785879"/>
            <a:ext cx="2945024" cy="500041"/>
          </a:xfrm>
          <a:prstGeom prst="rect">
            <a:avLst/>
          </a:prstGeom>
          <a:ln>
            <a:round/>
          </a:ln>
        </p:spPr>
        <p:style>
          <a:lnRef idx="2">
            <a:schemeClr val="accent6"/>
          </a:lnRef>
          <a:fillRef idx="1">
            <a:schemeClr val="lt1"/>
          </a:fillRef>
          <a:effectRef idx="0">
            <a:schemeClr val="accent6"/>
          </a:effectRef>
          <a:fontRef idx="minor"/>
        </p:style>
        <p:txBody>
          <a:bodyPr lIns="90000" tIns="45000" rIns="90000" bIns="45000"/>
          <a:lstStyle/>
          <a:p>
            <a:pPr algn="ctr">
              <a:lnSpc>
                <a:spcPct val="100000"/>
              </a:lnSpc>
              <a:spcBef>
                <a:spcPts val="1200"/>
              </a:spcBef>
            </a:pPr>
            <a:r>
              <a:rPr lang="en-US" sz="2400" b="1" spc="-1" dirty="0">
                <a:solidFill>
                  <a:srgbClr val="000000"/>
                </a:solidFill>
                <a:uFill>
                  <a:solidFill>
                    <a:srgbClr val="FFFFFF"/>
                  </a:solidFill>
                </a:uFill>
                <a:latin typeface="Calibri" panose="020F0502020204030204"/>
              </a:rPr>
              <a:t>Volumetric Shrinkage</a:t>
            </a:r>
          </a:p>
        </p:txBody>
      </p:sp>
      <p:pic>
        <p:nvPicPr>
          <p:cNvPr id="2" name="Picture 2"/>
          <p:cNvPicPr>
            <a:picLocks noChangeAspect="1" noChangeArrowheads="1"/>
          </p:cNvPicPr>
          <p:nvPr/>
        </p:nvPicPr>
        <p:blipFill>
          <a:blip r:embed="rId2" cstate="print"/>
          <a:srcRect/>
          <a:stretch>
            <a:fillRect/>
          </a:stretch>
        </p:blipFill>
        <p:spPr bwMode="auto">
          <a:xfrm>
            <a:off x="2286942" y="1381223"/>
            <a:ext cx="5093370" cy="44960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CustomShape 4"/>
          <p:cNvSpPr/>
          <p:nvPr/>
        </p:nvSpPr>
        <p:spPr>
          <a:xfrm>
            <a:off x="571320" y="1285920"/>
            <a:ext cx="1284480" cy="367920"/>
          </a:xfrm>
          <a:prstGeom prst="rect">
            <a:avLst/>
          </a:prstGeom>
          <a:noFill/>
          <a:ln>
            <a:noFill/>
          </a:ln>
        </p:spPr>
        <p:style>
          <a:lnRef idx="0">
            <a:srgbClr val="FFFFFF"/>
          </a:lnRef>
          <a:fillRef idx="0">
            <a:srgbClr val="FFFFFF"/>
          </a:fillRef>
          <a:effectRef idx="0">
            <a:srgbClr val="FFFFFF"/>
          </a:effectRef>
          <a:fontRef idx="minor"/>
        </p:style>
      </p:sp>
      <p:sp>
        <p:nvSpPr>
          <p:cNvPr id="167" name="CustomShape 5"/>
          <p:cNvSpPr/>
          <p:nvPr/>
        </p:nvSpPr>
        <p:spPr>
          <a:xfrm>
            <a:off x="3643200" y="785880"/>
            <a:ext cx="2440968" cy="500040"/>
          </a:xfrm>
          <a:prstGeom prst="rect">
            <a:avLst/>
          </a:prstGeom>
          <a:ln>
            <a:round/>
          </a:ln>
        </p:spPr>
        <p:style>
          <a:lnRef idx="2">
            <a:schemeClr val="accent6"/>
          </a:lnRef>
          <a:fillRef idx="1">
            <a:schemeClr val="lt1"/>
          </a:fillRef>
          <a:effectRef idx="0">
            <a:schemeClr val="accent6"/>
          </a:effectRef>
          <a:fontRef idx="minor"/>
        </p:style>
        <p:txBody>
          <a:bodyPr lIns="90000" tIns="45000" rIns="90000" bIns="45000"/>
          <a:lstStyle/>
          <a:p>
            <a:pPr algn="ctr">
              <a:lnSpc>
                <a:spcPct val="100000"/>
              </a:lnSpc>
              <a:spcBef>
                <a:spcPts val="1200"/>
              </a:spcBef>
            </a:pPr>
            <a:r>
              <a:rPr lang="en-US" sz="2400" b="1" spc="-1" dirty="0">
                <a:solidFill>
                  <a:srgbClr val="000000"/>
                </a:solidFill>
                <a:uFill>
                  <a:solidFill>
                    <a:srgbClr val="FFFFFF"/>
                  </a:solidFill>
                </a:uFill>
                <a:latin typeface="Calibri" panose="020F0502020204030204"/>
              </a:rPr>
              <a:t>Sink marks, index</a:t>
            </a:r>
            <a:endParaRPr lang="en-US" sz="2400" b="0" strike="noStrike" spc="-1" dirty="0">
              <a:solidFill>
                <a:srgbClr val="000000"/>
              </a:solidFill>
              <a:uFill>
                <a:solidFill>
                  <a:srgbClr val="FFFFFF"/>
                </a:solidFill>
              </a:uFill>
              <a:latin typeface="Arial" panose="020B0604020202020204"/>
            </a:endParaRPr>
          </a:p>
        </p:txBody>
      </p:sp>
      <p:sp>
        <p:nvSpPr>
          <p:cNvPr id="168" name="CustomShape 6"/>
          <p:cNvSpPr/>
          <p:nvPr/>
        </p:nvSpPr>
        <p:spPr>
          <a:xfrm>
            <a:off x="323008" y="5661248"/>
            <a:ext cx="8281440" cy="637200"/>
          </a:xfrm>
          <a:prstGeom prst="rect">
            <a:avLst/>
          </a:prstGeom>
          <a:noFill/>
          <a:ln w="9360">
            <a:noFill/>
          </a:ln>
        </p:spPr>
        <p:style>
          <a:lnRef idx="0">
            <a:srgbClr val="FFFFFF"/>
          </a:lnRef>
          <a:fillRef idx="0">
            <a:srgbClr val="FFFFFF"/>
          </a:fillRef>
          <a:effectRef idx="0">
            <a:srgbClr val="FFFFFF"/>
          </a:effectRef>
          <a:fontRef idx="minor"/>
        </p:style>
        <p:txBody>
          <a:bodyPr lIns="90000" tIns="45000" rIns="90000" bIns="45000"/>
          <a:lstStyle/>
          <a:p>
            <a:pPr>
              <a:lnSpc>
                <a:spcPct val="100000"/>
              </a:lnSpc>
              <a:spcBef>
                <a:spcPts val="900"/>
              </a:spcBef>
            </a:pPr>
            <a:r>
              <a:rPr lang="en-US" altLang="zh-CN" spc="-1" dirty="0" smtClean="0">
                <a:solidFill>
                  <a:srgbClr val="000000"/>
                </a:solidFill>
                <a:uFill>
                  <a:solidFill>
                    <a:srgbClr val="FFFFFF"/>
                  </a:solidFill>
                </a:uFill>
                <a:latin typeface="Calibri" panose="020F0502020204030204"/>
                <a:ea typeface="DejaVu Sans" panose="020B0603030804020204"/>
              </a:rPr>
              <a:t>There is visible shrinkage when it is over </a:t>
            </a:r>
            <a:r>
              <a:rPr lang="en-US" altLang="zh-CN" sz="1800" b="0" strike="noStrike" spc="-1" dirty="0" smtClean="0">
                <a:solidFill>
                  <a:srgbClr val="000000"/>
                </a:solidFill>
                <a:uFill>
                  <a:solidFill>
                    <a:srgbClr val="FFFFFF"/>
                  </a:solidFill>
                </a:uFill>
                <a:latin typeface="Calibri" panose="020F0502020204030204"/>
                <a:ea typeface="DejaVu Sans" panose="020B0603030804020204"/>
              </a:rPr>
              <a:t>0.025mm.</a:t>
            </a:r>
            <a:endParaRPr lang="en-US" sz="1800" b="0" strike="noStrike" spc="-1" dirty="0">
              <a:solidFill>
                <a:srgbClr val="000000"/>
              </a:solidFill>
              <a:uFill>
                <a:solidFill>
                  <a:srgbClr val="FFFFFF"/>
                </a:solidFill>
              </a:uFill>
              <a:latin typeface="Arial" panose="020B0604020202020204"/>
            </a:endParaRPr>
          </a:p>
        </p:txBody>
      </p:sp>
      <p:pic>
        <p:nvPicPr>
          <p:cNvPr id="2" name="Picture 2"/>
          <p:cNvPicPr>
            <a:picLocks noChangeAspect="1" noChangeArrowheads="1"/>
          </p:cNvPicPr>
          <p:nvPr/>
        </p:nvPicPr>
        <p:blipFill>
          <a:blip r:embed="rId2" cstate="print"/>
          <a:srcRect/>
          <a:stretch>
            <a:fillRect/>
          </a:stretch>
        </p:blipFill>
        <p:spPr bwMode="auto">
          <a:xfrm>
            <a:off x="2555776" y="1412776"/>
            <a:ext cx="4482364" cy="41415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CustomShape 4"/>
          <p:cNvSpPr/>
          <p:nvPr/>
        </p:nvSpPr>
        <p:spPr>
          <a:xfrm>
            <a:off x="539552" y="1268760"/>
            <a:ext cx="1284480" cy="367920"/>
          </a:xfrm>
          <a:prstGeom prst="rect">
            <a:avLst/>
          </a:prstGeom>
          <a:noFill/>
          <a:ln>
            <a:noFill/>
          </a:ln>
        </p:spPr>
        <p:style>
          <a:lnRef idx="0">
            <a:srgbClr val="FFFFFF"/>
          </a:lnRef>
          <a:fillRef idx="0">
            <a:srgbClr val="FFFFFF"/>
          </a:fillRef>
          <a:effectRef idx="0">
            <a:srgbClr val="FFFFFF"/>
          </a:effectRef>
          <a:fontRef idx="minor"/>
        </p:style>
      </p:sp>
      <p:sp>
        <p:nvSpPr>
          <p:cNvPr id="168" name="CustomShape 6"/>
          <p:cNvSpPr/>
          <p:nvPr/>
        </p:nvSpPr>
        <p:spPr>
          <a:xfrm>
            <a:off x="323008" y="5661248"/>
            <a:ext cx="8569472" cy="504056"/>
          </a:xfrm>
          <a:prstGeom prst="rect">
            <a:avLst/>
          </a:prstGeom>
          <a:noFill/>
          <a:ln w="9360">
            <a:noFill/>
          </a:ln>
        </p:spPr>
        <p:style>
          <a:lnRef idx="0">
            <a:srgbClr val="FFFFFF"/>
          </a:lnRef>
          <a:fillRef idx="0">
            <a:srgbClr val="FFFFFF"/>
          </a:fillRef>
          <a:effectRef idx="0">
            <a:srgbClr val="FFFFFF"/>
          </a:effectRef>
          <a:fontRef idx="minor"/>
        </p:style>
        <p:txBody>
          <a:bodyPr lIns="90000" tIns="45000" rIns="90000" bIns="45000"/>
          <a:lstStyle/>
          <a:p>
            <a:pPr algn="ctr">
              <a:lnSpc>
                <a:spcPct val="100000"/>
              </a:lnSpc>
              <a:spcBef>
                <a:spcPts val="900"/>
              </a:spcBef>
            </a:pPr>
            <a:r>
              <a:rPr lang="en-US" altLang="zh-CN" spc="-1" dirty="0" smtClean="0">
                <a:solidFill>
                  <a:srgbClr val="000000"/>
                </a:solidFill>
                <a:uFill>
                  <a:solidFill>
                    <a:srgbClr val="FFFFFF"/>
                  </a:solidFill>
                </a:uFill>
                <a:latin typeface="Calibri" panose="020F0502020204030204"/>
              </a:rPr>
              <a:t>The </a:t>
            </a:r>
            <a:r>
              <a:rPr lang="en-US" altLang="zh-CN" spc="-1" dirty="0">
                <a:solidFill>
                  <a:srgbClr val="000000"/>
                </a:solidFill>
                <a:uFill>
                  <a:solidFill>
                    <a:srgbClr val="FFFFFF"/>
                  </a:solidFill>
                </a:uFill>
                <a:latin typeface="Calibri" panose="020F0502020204030204"/>
              </a:rPr>
              <a:t>excessive cold here may affect the product's holding pressure.</a:t>
            </a:r>
            <a:endParaRPr lang="en-US" sz="1800" b="0" strike="noStrike" spc="-1" dirty="0">
              <a:solidFill>
                <a:srgbClr val="000000"/>
              </a:solidFill>
              <a:uFill>
                <a:solidFill>
                  <a:srgbClr val="FFFFFF"/>
                </a:solidFill>
              </a:uFill>
              <a:latin typeface="Arial" panose="020B0604020202020204"/>
            </a:endParaRPr>
          </a:p>
        </p:txBody>
      </p:sp>
      <p:pic>
        <p:nvPicPr>
          <p:cNvPr id="14339" name="Picture 3"/>
          <p:cNvPicPr>
            <a:picLocks noChangeAspect="1" noChangeArrowheads="1"/>
          </p:cNvPicPr>
          <p:nvPr/>
        </p:nvPicPr>
        <p:blipFill>
          <a:blip r:embed="rId2" cstate="print"/>
          <a:srcRect/>
          <a:stretch>
            <a:fillRect/>
          </a:stretch>
        </p:blipFill>
        <p:spPr bwMode="auto">
          <a:xfrm>
            <a:off x="4860032" y="1556792"/>
            <a:ext cx="3608868" cy="3671740"/>
          </a:xfrm>
          <a:prstGeom prst="rect">
            <a:avLst/>
          </a:prstGeom>
          <a:noFill/>
          <a:ln w="9525">
            <a:noFill/>
            <a:miter lim="800000"/>
            <a:headEnd/>
            <a:tailEnd/>
          </a:ln>
        </p:spPr>
      </p:pic>
      <p:pic>
        <p:nvPicPr>
          <p:cNvPr id="14340" name="Picture 4"/>
          <p:cNvPicPr>
            <a:picLocks noChangeAspect="1" noChangeArrowheads="1"/>
          </p:cNvPicPr>
          <p:nvPr/>
        </p:nvPicPr>
        <p:blipFill>
          <a:blip r:embed="rId3" cstate="print"/>
          <a:srcRect/>
          <a:stretch>
            <a:fillRect/>
          </a:stretch>
        </p:blipFill>
        <p:spPr bwMode="auto">
          <a:xfrm>
            <a:off x="827584" y="1556792"/>
            <a:ext cx="3709372" cy="3641140"/>
          </a:xfrm>
          <a:prstGeom prst="rect">
            <a:avLst/>
          </a:prstGeom>
          <a:noFill/>
          <a:ln w="9525">
            <a:noFill/>
            <a:miter lim="800000"/>
            <a:headEnd/>
            <a:tailEnd/>
          </a:ln>
        </p:spPr>
      </p:pic>
      <p:cxnSp>
        <p:nvCxnSpPr>
          <p:cNvPr id="16" name="直接箭头连接符 15"/>
          <p:cNvCxnSpPr/>
          <p:nvPr/>
        </p:nvCxnSpPr>
        <p:spPr>
          <a:xfrm flipH="1" flipV="1">
            <a:off x="3347864" y="4221088"/>
            <a:ext cx="936104" cy="1440160"/>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15" name="CustomShape 6"/>
          <p:cNvSpPr/>
          <p:nvPr/>
        </p:nvSpPr>
        <p:spPr>
          <a:xfrm>
            <a:off x="389216" y="5342648"/>
            <a:ext cx="3239660" cy="318600"/>
          </a:xfrm>
          <a:prstGeom prst="rect">
            <a:avLst/>
          </a:prstGeom>
          <a:noFill/>
          <a:ln w="9360">
            <a:noFill/>
          </a:ln>
        </p:spPr>
        <p:style>
          <a:lnRef idx="0">
            <a:srgbClr val="FFFFFF"/>
          </a:lnRef>
          <a:fillRef idx="0">
            <a:srgbClr val="FFFFFF"/>
          </a:fillRef>
          <a:effectRef idx="0">
            <a:srgbClr val="FFFFFF"/>
          </a:effectRef>
          <a:fontRef idx="minor"/>
        </p:style>
        <p:txBody>
          <a:bodyPr lIns="90000" tIns="45000" rIns="90000" bIns="45000"/>
          <a:lstStyle/>
          <a:p>
            <a:pPr>
              <a:lnSpc>
                <a:spcPct val="100000"/>
              </a:lnSpc>
              <a:spcBef>
                <a:spcPts val="900"/>
              </a:spcBef>
            </a:pPr>
            <a:r>
              <a:rPr lang="en-US" altLang="zh-CN" b="1" dirty="0" smtClean="0"/>
              <a:t>As </a:t>
            </a:r>
            <a:r>
              <a:rPr lang="en-US" altLang="zh-CN" b="1" dirty="0"/>
              <a:t>shown in the </a:t>
            </a:r>
            <a:r>
              <a:rPr lang="en-US" altLang="zh-CN" b="1" dirty="0" smtClean="0"/>
              <a:t>figure </a:t>
            </a:r>
            <a:r>
              <a:rPr lang="en-US" altLang="zh-CN" b="1" spc="-1" dirty="0" smtClean="0">
                <a:solidFill>
                  <a:srgbClr val="000000"/>
                </a:solidFill>
                <a:uFill>
                  <a:solidFill>
                    <a:srgbClr val="FFFFFF"/>
                  </a:solidFill>
                </a:uFill>
                <a:latin typeface="Calibri" panose="020F0502020204030204"/>
                <a:ea typeface="DejaVu Sans" panose="020B0603030804020204"/>
              </a:rPr>
              <a:t>6.03s: </a:t>
            </a:r>
            <a:endParaRPr lang="en-US" sz="1800" b="1" strike="noStrike" spc="-1" dirty="0">
              <a:solidFill>
                <a:srgbClr val="000000"/>
              </a:solidFill>
              <a:uFill>
                <a:solidFill>
                  <a:srgbClr val="FFFFFF"/>
                </a:solidFill>
              </a:uFill>
              <a:latin typeface="Arial" panose="020B0604020202020204"/>
            </a:endParaRPr>
          </a:p>
        </p:txBody>
      </p:sp>
      <p:sp>
        <p:nvSpPr>
          <p:cNvPr id="17" name="CustomShape 5"/>
          <p:cNvSpPr/>
          <p:nvPr/>
        </p:nvSpPr>
        <p:spPr>
          <a:xfrm>
            <a:off x="3491880" y="785880"/>
            <a:ext cx="2952328" cy="500040"/>
          </a:xfrm>
          <a:prstGeom prst="rect">
            <a:avLst/>
          </a:prstGeom>
          <a:ln>
            <a:round/>
          </a:ln>
        </p:spPr>
        <p:style>
          <a:lnRef idx="2">
            <a:schemeClr val="accent6"/>
          </a:lnRef>
          <a:fillRef idx="1">
            <a:schemeClr val="lt1"/>
          </a:fillRef>
          <a:effectRef idx="0">
            <a:schemeClr val="accent6"/>
          </a:effectRef>
          <a:fontRef idx="minor"/>
        </p:style>
        <p:txBody>
          <a:bodyPr lIns="90000" tIns="45000" rIns="90000" bIns="45000"/>
          <a:lstStyle/>
          <a:p>
            <a:pPr algn="ctr">
              <a:lnSpc>
                <a:spcPct val="100000"/>
              </a:lnSpc>
              <a:spcBef>
                <a:spcPts val="1200"/>
              </a:spcBef>
            </a:pPr>
            <a:r>
              <a:rPr lang="en-US" sz="2400" b="1" spc="-1" dirty="0" smtClean="0">
                <a:solidFill>
                  <a:srgbClr val="000000"/>
                </a:solidFill>
                <a:uFill>
                  <a:solidFill>
                    <a:srgbClr val="FFFFFF"/>
                  </a:solidFill>
                </a:uFill>
                <a:latin typeface="Calibri" panose="020F0502020204030204"/>
              </a:rPr>
              <a:t>Frozen layer fraction</a:t>
            </a:r>
            <a:endParaRPr lang="en-US" sz="2400" b="0" strike="noStrike" spc="-1" dirty="0">
              <a:solidFill>
                <a:srgbClr val="000000"/>
              </a:solidFill>
              <a:uFill>
                <a:solidFill>
                  <a:srgbClr val="FFFFFF"/>
                </a:solidFill>
              </a:uFill>
              <a:latin typeface="Arial" panose="020B0604020202020204"/>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cstate="print"/>
          <a:srcRect/>
          <a:stretch>
            <a:fillRect/>
          </a:stretch>
        </p:blipFill>
        <p:spPr bwMode="auto">
          <a:xfrm>
            <a:off x="2903016" y="1412776"/>
            <a:ext cx="4045248" cy="4141387"/>
          </a:xfrm>
          <a:prstGeom prst="rect">
            <a:avLst/>
          </a:prstGeom>
          <a:noFill/>
          <a:ln w="9525">
            <a:noFill/>
            <a:miter lim="800000"/>
            <a:headEnd/>
            <a:tailEnd/>
          </a:ln>
        </p:spPr>
      </p:pic>
      <p:sp>
        <p:nvSpPr>
          <p:cNvPr id="166" name="CustomShape 4"/>
          <p:cNvSpPr/>
          <p:nvPr/>
        </p:nvSpPr>
        <p:spPr>
          <a:xfrm>
            <a:off x="539552" y="1268760"/>
            <a:ext cx="1284480" cy="367920"/>
          </a:xfrm>
          <a:prstGeom prst="rect">
            <a:avLst/>
          </a:prstGeom>
          <a:noFill/>
          <a:ln>
            <a:noFill/>
          </a:ln>
        </p:spPr>
        <p:style>
          <a:lnRef idx="0">
            <a:srgbClr val="FFFFFF"/>
          </a:lnRef>
          <a:fillRef idx="0">
            <a:srgbClr val="FFFFFF"/>
          </a:fillRef>
          <a:effectRef idx="0">
            <a:srgbClr val="FFFFFF"/>
          </a:effectRef>
          <a:fontRef idx="minor"/>
        </p:style>
      </p:sp>
      <p:sp>
        <p:nvSpPr>
          <p:cNvPr id="168" name="CustomShape 6"/>
          <p:cNvSpPr/>
          <p:nvPr/>
        </p:nvSpPr>
        <p:spPr>
          <a:xfrm>
            <a:off x="323008" y="5807392"/>
            <a:ext cx="8281440" cy="637200"/>
          </a:xfrm>
          <a:prstGeom prst="rect">
            <a:avLst/>
          </a:prstGeom>
          <a:noFill/>
          <a:ln w="9360">
            <a:noFill/>
          </a:ln>
        </p:spPr>
        <p:style>
          <a:lnRef idx="0">
            <a:srgbClr val="FFFFFF"/>
          </a:lnRef>
          <a:fillRef idx="0">
            <a:srgbClr val="FFFFFF"/>
          </a:fillRef>
          <a:effectRef idx="0">
            <a:srgbClr val="FFFFFF"/>
          </a:effectRef>
          <a:fontRef idx="minor"/>
        </p:style>
        <p:txBody>
          <a:bodyPr lIns="90000" tIns="45000" rIns="90000" bIns="45000"/>
          <a:lstStyle/>
          <a:p>
            <a:pPr>
              <a:lnSpc>
                <a:spcPct val="100000"/>
              </a:lnSpc>
              <a:spcBef>
                <a:spcPts val="900"/>
              </a:spcBef>
            </a:pPr>
            <a:r>
              <a:rPr lang="en-US" sz="1800" b="0" strike="noStrike" spc="-1" dirty="0" smtClean="0">
                <a:solidFill>
                  <a:srgbClr val="000000"/>
                </a:solidFill>
                <a:uFill>
                  <a:solidFill>
                    <a:srgbClr val="FFFFFF"/>
                  </a:solidFill>
                </a:uFill>
                <a:latin typeface="Calibri" panose="020F0502020204030204"/>
                <a:ea typeface="DejaVu Sans" panose="020B0603030804020204"/>
              </a:rPr>
              <a:t>It is complete frozen in red, </a:t>
            </a:r>
            <a:r>
              <a:rPr lang="en-US" altLang="zh-CN" sz="1800" b="0" strike="noStrike" spc="-1" dirty="0" smtClean="0">
                <a:solidFill>
                  <a:srgbClr val="000000"/>
                </a:solidFill>
                <a:uFill>
                  <a:solidFill>
                    <a:srgbClr val="FFFFFF"/>
                  </a:solidFill>
                </a:uFill>
                <a:latin typeface="Calibri" panose="020F0502020204030204"/>
                <a:ea typeface="DejaVu Sans" panose="020B0603030804020204"/>
              </a:rPr>
              <a:t>the circle area will be frozen at last.</a:t>
            </a:r>
            <a:endParaRPr lang="en-US" sz="1800" b="0" strike="noStrike" spc="-1" dirty="0">
              <a:solidFill>
                <a:srgbClr val="000000"/>
              </a:solidFill>
              <a:uFill>
                <a:solidFill>
                  <a:srgbClr val="FFFFFF"/>
                </a:solidFill>
              </a:uFill>
              <a:latin typeface="Arial" panose="020B0604020202020204"/>
            </a:endParaRPr>
          </a:p>
        </p:txBody>
      </p:sp>
      <p:sp>
        <p:nvSpPr>
          <p:cNvPr id="13" name="椭圆 12"/>
          <p:cNvSpPr/>
          <p:nvPr/>
        </p:nvSpPr>
        <p:spPr>
          <a:xfrm>
            <a:off x="4788024" y="2492896"/>
            <a:ext cx="576064"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5940152" y="3645024"/>
            <a:ext cx="576064"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CustomShape 6"/>
          <p:cNvSpPr/>
          <p:nvPr/>
        </p:nvSpPr>
        <p:spPr>
          <a:xfrm>
            <a:off x="389216" y="5342648"/>
            <a:ext cx="3606720" cy="462616"/>
          </a:xfrm>
          <a:prstGeom prst="rect">
            <a:avLst/>
          </a:prstGeom>
          <a:noFill/>
          <a:ln w="9360">
            <a:noFill/>
          </a:ln>
        </p:spPr>
        <p:style>
          <a:lnRef idx="0">
            <a:srgbClr val="FFFFFF"/>
          </a:lnRef>
          <a:fillRef idx="0">
            <a:srgbClr val="FFFFFF"/>
          </a:fillRef>
          <a:effectRef idx="0">
            <a:srgbClr val="FFFFFF"/>
          </a:effectRef>
          <a:fontRef idx="minor"/>
        </p:style>
        <p:txBody>
          <a:bodyPr lIns="90000" tIns="45000" rIns="90000" bIns="45000"/>
          <a:lstStyle/>
          <a:p>
            <a:pPr>
              <a:lnSpc>
                <a:spcPct val="100000"/>
              </a:lnSpc>
              <a:spcBef>
                <a:spcPts val="900"/>
              </a:spcBef>
            </a:pPr>
            <a:r>
              <a:rPr lang="en-US" altLang="zh-CN" b="1" dirty="0" smtClean="0"/>
              <a:t>As </a:t>
            </a:r>
            <a:r>
              <a:rPr lang="en-US" altLang="zh-CN" b="1" dirty="0"/>
              <a:t>shown in the </a:t>
            </a:r>
            <a:r>
              <a:rPr lang="en-US" altLang="zh-CN" b="1" dirty="0" smtClean="0"/>
              <a:t>figure </a:t>
            </a:r>
            <a:r>
              <a:rPr lang="en-US" altLang="zh-CN" b="1" spc="-1" dirty="0" smtClean="0">
                <a:solidFill>
                  <a:srgbClr val="000000"/>
                </a:solidFill>
                <a:uFill>
                  <a:solidFill>
                    <a:srgbClr val="FFFFFF"/>
                  </a:solidFill>
                </a:uFill>
                <a:latin typeface="Calibri" panose="020F0502020204030204"/>
                <a:ea typeface="DejaVu Sans" panose="020B0603030804020204"/>
              </a:rPr>
              <a:t>58.29ss: </a:t>
            </a:r>
            <a:endParaRPr lang="en-US" sz="1800" b="1" strike="noStrike" spc="-1" dirty="0">
              <a:solidFill>
                <a:srgbClr val="000000"/>
              </a:solidFill>
              <a:uFill>
                <a:solidFill>
                  <a:srgbClr val="FFFFFF"/>
                </a:solidFill>
              </a:uFill>
              <a:latin typeface="Arial" panose="020B0604020202020204"/>
            </a:endParaRPr>
          </a:p>
        </p:txBody>
      </p:sp>
      <p:cxnSp>
        <p:nvCxnSpPr>
          <p:cNvPr id="18" name="直接箭头连接符 17"/>
          <p:cNvCxnSpPr/>
          <p:nvPr/>
        </p:nvCxnSpPr>
        <p:spPr>
          <a:xfrm flipV="1">
            <a:off x="4211960" y="4005064"/>
            <a:ext cx="1728192" cy="1808584"/>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a:endCxn id="13" idx="3"/>
          </p:cNvCxnSpPr>
          <p:nvPr/>
        </p:nvCxnSpPr>
        <p:spPr>
          <a:xfrm flipV="1">
            <a:off x="4211960" y="2861672"/>
            <a:ext cx="660427" cy="2951976"/>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24" name="CustomShape 5"/>
          <p:cNvSpPr/>
          <p:nvPr/>
        </p:nvSpPr>
        <p:spPr>
          <a:xfrm>
            <a:off x="3491880" y="785880"/>
            <a:ext cx="2952328" cy="500040"/>
          </a:xfrm>
          <a:prstGeom prst="rect">
            <a:avLst/>
          </a:prstGeom>
          <a:ln>
            <a:round/>
          </a:ln>
        </p:spPr>
        <p:style>
          <a:lnRef idx="2">
            <a:schemeClr val="accent6"/>
          </a:lnRef>
          <a:fillRef idx="1">
            <a:schemeClr val="lt1"/>
          </a:fillRef>
          <a:effectRef idx="0">
            <a:schemeClr val="accent6"/>
          </a:effectRef>
          <a:fontRef idx="minor"/>
        </p:style>
        <p:txBody>
          <a:bodyPr lIns="90000" tIns="45000" rIns="90000" bIns="45000"/>
          <a:lstStyle/>
          <a:p>
            <a:pPr algn="ctr">
              <a:lnSpc>
                <a:spcPct val="100000"/>
              </a:lnSpc>
              <a:spcBef>
                <a:spcPts val="1200"/>
              </a:spcBef>
            </a:pPr>
            <a:r>
              <a:rPr lang="en-US" sz="2400" b="1" spc="-1" dirty="0" smtClean="0">
                <a:solidFill>
                  <a:srgbClr val="000000"/>
                </a:solidFill>
                <a:uFill>
                  <a:solidFill>
                    <a:srgbClr val="FFFFFF"/>
                  </a:solidFill>
                </a:uFill>
                <a:latin typeface="Calibri" panose="020F0502020204030204"/>
              </a:rPr>
              <a:t>Frozen layer fraction</a:t>
            </a:r>
            <a:endParaRPr lang="en-US" sz="2400" b="0" strike="noStrike" spc="-1" dirty="0">
              <a:solidFill>
                <a:srgbClr val="000000"/>
              </a:solidFill>
              <a:uFill>
                <a:solidFill>
                  <a:srgbClr val="FFFFFF"/>
                </a:solidFill>
              </a:uFill>
              <a:latin typeface="Arial" panose="020B0604020202020204"/>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CustomShape 4"/>
          <p:cNvSpPr/>
          <p:nvPr/>
        </p:nvSpPr>
        <p:spPr>
          <a:xfrm>
            <a:off x="571320" y="1285920"/>
            <a:ext cx="1284480" cy="367920"/>
          </a:xfrm>
          <a:prstGeom prst="rect">
            <a:avLst/>
          </a:prstGeom>
          <a:noFill/>
          <a:ln>
            <a:noFill/>
          </a:ln>
        </p:spPr>
        <p:style>
          <a:lnRef idx="0">
            <a:srgbClr val="FFFFFF"/>
          </a:lnRef>
          <a:fillRef idx="0">
            <a:srgbClr val="FFFFFF"/>
          </a:fillRef>
          <a:effectRef idx="0">
            <a:srgbClr val="FFFFFF"/>
          </a:effectRef>
          <a:fontRef idx="minor"/>
        </p:style>
      </p:sp>
      <p:sp>
        <p:nvSpPr>
          <p:cNvPr id="177" name="CustomShape 5"/>
          <p:cNvSpPr/>
          <p:nvPr/>
        </p:nvSpPr>
        <p:spPr>
          <a:xfrm>
            <a:off x="2699792" y="785880"/>
            <a:ext cx="4608512" cy="363600"/>
          </a:xfrm>
          <a:prstGeom prst="rect">
            <a:avLst/>
          </a:prstGeom>
          <a:ln>
            <a:round/>
          </a:ln>
        </p:spPr>
        <p:style>
          <a:lnRef idx="2">
            <a:schemeClr val="accent6"/>
          </a:lnRef>
          <a:fillRef idx="1">
            <a:schemeClr val="lt1"/>
          </a:fillRef>
          <a:effectRef idx="0">
            <a:schemeClr val="accent6"/>
          </a:effectRef>
          <a:fontRef idx="minor"/>
        </p:style>
        <p:txBody>
          <a:bodyPr lIns="90000" tIns="45000" rIns="90000" bIns="45000"/>
          <a:lstStyle/>
          <a:p>
            <a:pPr algn="ctr">
              <a:spcBef>
                <a:spcPts val="900"/>
              </a:spcBef>
            </a:pPr>
            <a:r>
              <a:rPr lang="en-US" altLang="zh-CN" dirty="0"/>
              <a:t>Deflection, all effects: </a:t>
            </a:r>
            <a:r>
              <a:rPr lang="en-US" altLang="zh-CN" dirty="0" smtClean="0"/>
              <a:t>Deflection (Scale=1)</a:t>
            </a:r>
            <a:endParaRPr lang="en-US" altLang="zh-CN" dirty="0"/>
          </a:p>
        </p:txBody>
      </p:sp>
      <p:pic>
        <p:nvPicPr>
          <p:cNvPr id="15362" name="Picture 2"/>
          <p:cNvPicPr>
            <a:picLocks noChangeAspect="1" noChangeArrowheads="1"/>
          </p:cNvPicPr>
          <p:nvPr/>
        </p:nvPicPr>
        <p:blipFill>
          <a:blip r:embed="rId2" cstate="print"/>
          <a:srcRect/>
          <a:stretch>
            <a:fillRect/>
          </a:stretch>
        </p:blipFill>
        <p:spPr bwMode="auto">
          <a:xfrm>
            <a:off x="1979712" y="1340768"/>
            <a:ext cx="5631393" cy="4685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CustomShape 4"/>
          <p:cNvSpPr/>
          <p:nvPr/>
        </p:nvSpPr>
        <p:spPr>
          <a:xfrm>
            <a:off x="571320" y="1285920"/>
            <a:ext cx="1284480" cy="367920"/>
          </a:xfrm>
          <a:prstGeom prst="rect">
            <a:avLst/>
          </a:prstGeom>
          <a:noFill/>
          <a:ln>
            <a:noFill/>
          </a:ln>
        </p:spPr>
        <p:style>
          <a:lnRef idx="0">
            <a:srgbClr val="FFFFFF"/>
          </a:lnRef>
          <a:fillRef idx="0">
            <a:srgbClr val="FFFFFF"/>
          </a:fillRef>
          <a:effectRef idx="0">
            <a:srgbClr val="FFFFFF"/>
          </a:effectRef>
          <a:fontRef idx="minor"/>
        </p:style>
      </p:sp>
      <p:pic>
        <p:nvPicPr>
          <p:cNvPr id="16386" name="Picture 2"/>
          <p:cNvPicPr>
            <a:picLocks noChangeAspect="1" noChangeArrowheads="1"/>
          </p:cNvPicPr>
          <p:nvPr/>
        </p:nvPicPr>
        <p:blipFill>
          <a:blip r:embed="rId2" cstate="print"/>
          <a:srcRect/>
          <a:stretch>
            <a:fillRect/>
          </a:stretch>
        </p:blipFill>
        <p:spPr bwMode="auto">
          <a:xfrm>
            <a:off x="1691681" y="1556792"/>
            <a:ext cx="6126262" cy="4557428"/>
          </a:xfrm>
          <a:prstGeom prst="rect">
            <a:avLst/>
          </a:prstGeom>
          <a:noFill/>
          <a:ln w="9525">
            <a:noFill/>
            <a:miter lim="800000"/>
            <a:headEnd/>
            <a:tailEnd/>
          </a:ln>
        </p:spPr>
      </p:pic>
      <p:sp>
        <p:nvSpPr>
          <p:cNvPr id="12" name="CustomShape 5"/>
          <p:cNvSpPr/>
          <p:nvPr/>
        </p:nvSpPr>
        <p:spPr>
          <a:xfrm>
            <a:off x="1442444" y="789440"/>
            <a:ext cx="6624736" cy="500040"/>
          </a:xfrm>
          <a:prstGeom prst="rect">
            <a:avLst/>
          </a:prstGeom>
          <a:ln>
            <a:round/>
          </a:ln>
        </p:spPr>
        <p:style>
          <a:lnRef idx="2">
            <a:schemeClr val="accent6"/>
          </a:lnRef>
          <a:fillRef idx="1">
            <a:schemeClr val="lt1"/>
          </a:fillRef>
          <a:effectRef idx="0">
            <a:schemeClr val="accent6"/>
          </a:effectRef>
          <a:fontRef idx="minor"/>
        </p:style>
        <p:txBody>
          <a:bodyPr lIns="90000" tIns="45000" rIns="90000" bIns="45000"/>
          <a:lstStyle/>
          <a:p>
            <a:pPr algn="ctr">
              <a:spcBef>
                <a:spcPts val="900"/>
              </a:spcBef>
            </a:pPr>
            <a:r>
              <a:rPr lang="en-US" altLang="zh-CN" sz="2400" dirty="0"/>
              <a:t>Deflection, all effects: X Component (Scale=4)</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CustomShape 4"/>
          <p:cNvSpPr/>
          <p:nvPr/>
        </p:nvSpPr>
        <p:spPr>
          <a:xfrm>
            <a:off x="571320" y="1285920"/>
            <a:ext cx="1284480" cy="367920"/>
          </a:xfrm>
          <a:prstGeom prst="rect">
            <a:avLst/>
          </a:prstGeom>
          <a:noFill/>
          <a:ln>
            <a:noFill/>
          </a:ln>
        </p:spPr>
        <p:style>
          <a:lnRef idx="0">
            <a:srgbClr val="FFFFFF"/>
          </a:lnRef>
          <a:fillRef idx="0">
            <a:srgbClr val="FFFFFF"/>
          </a:fillRef>
          <a:effectRef idx="0">
            <a:srgbClr val="FFFFFF"/>
          </a:effectRef>
          <a:fontRef idx="minor"/>
        </p:style>
      </p:sp>
      <p:pic>
        <p:nvPicPr>
          <p:cNvPr id="5" name="Picture 2"/>
          <p:cNvPicPr>
            <a:picLocks noChangeAspect="1" noChangeArrowheads="1"/>
          </p:cNvPicPr>
          <p:nvPr/>
        </p:nvPicPr>
        <p:blipFill>
          <a:blip r:embed="rId2" cstate="print"/>
          <a:srcRect/>
          <a:stretch>
            <a:fillRect/>
          </a:stretch>
        </p:blipFill>
        <p:spPr bwMode="auto">
          <a:xfrm>
            <a:off x="1763688" y="1544868"/>
            <a:ext cx="5730404" cy="4692444"/>
          </a:xfrm>
          <a:prstGeom prst="rect">
            <a:avLst/>
          </a:prstGeom>
          <a:noFill/>
          <a:ln w="9525">
            <a:noFill/>
            <a:miter lim="800000"/>
            <a:headEnd/>
            <a:tailEnd/>
          </a:ln>
        </p:spPr>
      </p:pic>
      <p:sp>
        <p:nvSpPr>
          <p:cNvPr id="6" name="CustomShape 5"/>
          <p:cNvSpPr/>
          <p:nvPr/>
        </p:nvSpPr>
        <p:spPr>
          <a:xfrm>
            <a:off x="1442444" y="789440"/>
            <a:ext cx="6624736" cy="500040"/>
          </a:xfrm>
          <a:prstGeom prst="rect">
            <a:avLst/>
          </a:prstGeom>
          <a:ln>
            <a:round/>
          </a:ln>
        </p:spPr>
        <p:style>
          <a:lnRef idx="2">
            <a:schemeClr val="accent6"/>
          </a:lnRef>
          <a:fillRef idx="1">
            <a:schemeClr val="lt1"/>
          </a:fillRef>
          <a:effectRef idx="0">
            <a:schemeClr val="accent6"/>
          </a:effectRef>
          <a:fontRef idx="minor"/>
        </p:style>
        <p:txBody>
          <a:bodyPr lIns="90000" tIns="45000" rIns="90000" bIns="45000"/>
          <a:lstStyle/>
          <a:p>
            <a:pPr algn="ctr">
              <a:spcBef>
                <a:spcPts val="900"/>
              </a:spcBef>
            </a:pPr>
            <a:r>
              <a:rPr lang="en-US" altLang="zh-CN" sz="2400" dirty="0"/>
              <a:t>Deflection, all effects: </a:t>
            </a:r>
            <a:r>
              <a:rPr lang="en-US" altLang="zh-CN" sz="2400" dirty="0" smtClean="0"/>
              <a:t>Y </a:t>
            </a:r>
            <a:r>
              <a:rPr lang="en-US" altLang="zh-CN" sz="2400" dirty="0"/>
              <a:t>Component (</a:t>
            </a:r>
            <a:r>
              <a:rPr lang="en-US" altLang="zh-CN" sz="2400" dirty="0" smtClean="0"/>
              <a:t>Scale=1)</a:t>
            </a:r>
            <a:endParaRPr lang="en-US" altLang="zh-CN" sz="2400" dirty="0"/>
          </a:p>
        </p:txBody>
      </p:sp>
    </p:spTree>
    <p:extLst>
      <p:ext uri="{BB962C8B-B14F-4D97-AF65-F5344CB8AC3E}">
        <p14:creationId xmlns:p14="http://schemas.microsoft.com/office/powerpoint/2010/main" val="17871698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CustomShape 4"/>
          <p:cNvSpPr/>
          <p:nvPr/>
        </p:nvSpPr>
        <p:spPr>
          <a:xfrm>
            <a:off x="571320" y="1285920"/>
            <a:ext cx="1284480" cy="367920"/>
          </a:xfrm>
          <a:prstGeom prst="rect">
            <a:avLst/>
          </a:prstGeom>
          <a:noFill/>
          <a:ln>
            <a:noFill/>
          </a:ln>
        </p:spPr>
        <p:style>
          <a:lnRef idx="0">
            <a:srgbClr val="FFFFFF"/>
          </a:lnRef>
          <a:fillRef idx="0">
            <a:srgbClr val="FFFFFF"/>
          </a:fillRef>
          <a:effectRef idx="0">
            <a:srgbClr val="FFFFFF"/>
          </a:effectRef>
          <a:fontRef idx="minor"/>
        </p:style>
      </p:sp>
      <p:sp>
        <p:nvSpPr>
          <p:cNvPr id="54" name="CustomShape 5"/>
          <p:cNvSpPr/>
          <p:nvPr/>
        </p:nvSpPr>
        <p:spPr>
          <a:xfrm>
            <a:off x="1855800" y="785880"/>
            <a:ext cx="3786480" cy="554888"/>
          </a:xfrm>
          <a:prstGeom prst="rect">
            <a:avLst/>
          </a:prstGeom>
          <a:ln>
            <a:round/>
          </a:ln>
        </p:spPr>
        <p:style>
          <a:lnRef idx="2">
            <a:schemeClr val="accent6"/>
          </a:lnRef>
          <a:fillRef idx="1">
            <a:schemeClr val="lt1"/>
          </a:fillRef>
          <a:effectRef idx="0">
            <a:schemeClr val="accent6"/>
          </a:effectRef>
          <a:fontRef idx="minor"/>
        </p:style>
        <p:txBody>
          <a:bodyPr lIns="90000" tIns="45000" rIns="90000" bIns="45000"/>
          <a:lstStyle/>
          <a:p>
            <a:pPr>
              <a:lnSpc>
                <a:spcPct val="100000"/>
              </a:lnSpc>
              <a:spcBef>
                <a:spcPts val="1200"/>
              </a:spcBef>
            </a:pPr>
            <a:r>
              <a:rPr lang="en-US" sz="2400" b="1" spc="-1" dirty="0" smtClean="0">
                <a:solidFill>
                  <a:srgbClr val="000000"/>
                </a:solidFill>
                <a:uFill>
                  <a:solidFill>
                    <a:srgbClr val="FFFFFF"/>
                  </a:solidFill>
                </a:uFill>
                <a:latin typeface="Calibri" panose="020F0502020204030204"/>
              </a:rPr>
              <a:t>Product structure analysis</a:t>
            </a:r>
            <a:endParaRPr lang="en-US" sz="2400" b="0" strike="noStrike" spc="-1" dirty="0">
              <a:solidFill>
                <a:srgbClr val="000000"/>
              </a:solidFill>
              <a:uFill>
                <a:solidFill>
                  <a:srgbClr val="FFFFFF"/>
                </a:solidFill>
              </a:uFill>
              <a:latin typeface="Arial" panose="020B0604020202020204"/>
            </a:endParaRPr>
          </a:p>
        </p:txBody>
      </p:sp>
      <p:sp>
        <p:nvSpPr>
          <p:cNvPr id="57" name="CustomShape 7"/>
          <p:cNvSpPr/>
          <p:nvPr/>
        </p:nvSpPr>
        <p:spPr>
          <a:xfrm>
            <a:off x="5642279" y="1124744"/>
            <a:ext cx="3355299" cy="5511944"/>
          </a:xfrm>
          <a:prstGeom prst="rect">
            <a:avLst/>
          </a:prstGeom>
          <a:noFill/>
          <a:ln w="9360">
            <a:noFill/>
          </a:ln>
        </p:spPr>
        <p:style>
          <a:lnRef idx="0">
            <a:srgbClr val="FFFFFF"/>
          </a:lnRef>
          <a:fillRef idx="0">
            <a:srgbClr val="FFFFFF"/>
          </a:fillRef>
          <a:effectRef idx="0">
            <a:srgbClr val="FFFFFF"/>
          </a:effectRef>
          <a:fontRef idx="minor"/>
        </p:style>
        <p:txBody>
          <a:bodyPr lIns="90000" tIns="45000" rIns="90000" bIns="45000"/>
          <a:lstStyle/>
          <a:p>
            <a:pPr marL="342900" indent="-341630">
              <a:lnSpc>
                <a:spcPct val="100000"/>
              </a:lnSpc>
              <a:spcBef>
                <a:spcPts val="600"/>
              </a:spcBef>
            </a:pPr>
            <a:r>
              <a:rPr lang="en-US" sz="1400" strike="noStrike" spc="-1" dirty="0">
                <a:solidFill>
                  <a:srgbClr val="000000"/>
                </a:solidFill>
                <a:uFill>
                  <a:solidFill>
                    <a:srgbClr val="FFFFFF"/>
                  </a:solidFill>
                </a:uFill>
                <a:ea typeface="宋体" panose="02010600030101010101" pitchFamily="2" charset="-122"/>
              </a:rPr>
              <a:t>* </a:t>
            </a:r>
            <a:r>
              <a:rPr lang="en-US" sz="1400" strike="noStrike" spc="-1" dirty="0" smtClean="0">
                <a:solidFill>
                  <a:srgbClr val="000000"/>
                </a:solidFill>
                <a:uFill>
                  <a:solidFill>
                    <a:srgbClr val="FFFFFF"/>
                  </a:solidFill>
                </a:uFill>
                <a:ea typeface="宋体" panose="02010600030101010101" pitchFamily="2" charset="-122"/>
              </a:rPr>
              <a:t>Part name :   </a:t>
            </a:r>
            <a:r>
              <a:rPr lang="en-US" sz="1400" spc="-1" dirty="0" smtClean="0">
                <a:solidFill>
                  <a:srgbClr val="000000"/>
                </a:solidFill>
                <a:uFill>
                  <a:solidFill>
                    <a:srgbClr val="FFFFFF"/>
                  </a:solidFill>
                </a:uFill>
                <a:ea typeface="宋体" panose="02010600030101010101" pitchFamily="2" charset="-122"/>
              </a:rPr>
              <a:t>EG20181166</a:t>
            </a:r>
            <a:endParaRPr lang="en-US" sz="1400" strike="noStrike" spc="-1" dirty="0">
              <a:solidFill>
                <a:srgbClr val="000000"/>
              </a:solidFill>
              <a:uFill>
                <a:solidFill>
                  <a:srgbClr val="FFFFFF"/>
                </a:solidFill>
              </a:uFill>
            </a:endParaRPr>
          </a:p>
          <a:p>
            <a:pPr marL="342900" indent="-341630">
              <a:lnSpc>
                <a:spcPct val="100000"/>
              </a:lnSpc>
              <a:spcBef>
                <a:spcPts val="600"/>
              </a:spcBef>
            </a:pPr>
            <a:r>
              <a:rPr lang="en-US" sz="1400" strike="noStrike" spc="-1" dirty="0">
                <a:solidFill>
                  <a:srgbClr val="000000"/>
                </a:solidFill>
                <a:uFill>
                  <a:solidFill>
                    <a:srgbClr val="FFFFFF"/>
                  </a:solidFill>
                </a:uFill>
                <a:ea typeface="宋体" panose="02010600030101010101" pitchFamily="2" charset="-122"/>
              </a:rPr>
              <a:t> - </a:t>
            </a:r>
            <a:r>
              <a:rPr lang="en-US" sz="1400" strike="noStrike" spc="-1" dirty="0" smtClean="0">
                <a:solidFill>
                  <a:srgbClr val="000000"/>
                </a:solidFill>
                <a:uFill>
                  <a:solidFill>
                    <a:srgbClr val="FFFFFF"/>
                  </a:solidFill>
                </a:uFill>
                <a:ea typeface="宋体" panose="02010600030101010101" pitchFamily="2" charset="-122"/>
              </a:rPr>
              <a:t>Gate thickness:  </a:t>
            </a:r>
            <a:r>
              <a:rPr lang="en-US" sz="1400" spc="-1" dirty="0" smtClean="0">
                <a:solidFill>
                  <a:srgbClr val="000000"/>
                </a:solidFill>
                <a:uFill>
                  <a:solidFill>
                    <a:srgbClr val="FFFFFF"/>
                  </a:solidFill>
                </a:uFill>
                <a:ea typeface="宋体" panose="02010600030101010101" pitchFamily="2" charset="-122"/>
              </a:rPr>
              <a:t>3.0</a:t>
            </a:r>
            <a:r>
              <a:rPr lang="en-US" sz="1400" strike="noStrike" spc="-1" dirty="0" smtClean="0">
                <a:solidFill>
                  <a:srgbClr val="000000"/>
                </a:solidFill>
                <a:uFill>
                  <a:solidFill>
                    <a:srgbClr val="FFFFFF"/>
                  </a:solidFill>
                </a:uFill>
                <a:ea typeface="宋体" panose="02010600030101010101" pitchFamily="2" charset="-122"/>
              </a:rPr>
              <a:t>（mm</a:t>
            </a:r>
            <a:r>
              <a:rPr lang="en-US" sz="1400" strike="noStrike" spc="-1" dirty="0">
                <a:solidFill>
                  <a:srgbClr val="000000"/>
                </a:solidFill>
                <a:uFill>
                  <a:solidFill>
                    <a:srgbClr val="FFFFFF"/>
                  </a:solidFill>
                </a:uFill>
                <a:ea typeface="宋体" panose="02010600030101010101" pitchFamily="2" charset="-122"/>
              </a:rPr>
              <a:t>）</a:t>
            </a:r>
            <a:endParaRPr lang="en-US" sz="1400" strike="noStrike" spc="-1" dirty="0">
              <a:solidFill>
                <a:srgbClr val="000000"/>
              </a:solidFill>
              <a:uFill>
                <a:solidFill>
                  <a:srgbClr val="FFFFFF"/>
                </a:solidFill>
              </a:uFill>
            </a:endParaRPr>
          </a:p>
          <a:p>
            <a:pPr marL="342900" indent="-341630">
              <a:lnSpc>
                <a:spcPct val="100000"/>
              </a:lnSpc>
              <a:spcBef>
                <a:spcPts val="600"/>
              </a:spcBef>
            </a:pPr>
            <a:r>
              <a:rPr lang="en-US" sz="1400" strike="noStrike" spc="-1" dirty="0">
                <a:solidFill>
                  <a:srgbClr val="000000"/>
                </a:solidFill>
                <a:uFill>
                  <a:solidFill>
                    <a:srgbClr val="FFFFFF"/>
                  </a:solidFill>
                </a:uFill>
                <a:ea typeface="宋体" panose="02010600030101010101" pitchFamily="2" charset="-122"/>
              </a:rPr>
              <a:t> - </a:t>
            </a:r>
            <a:r>
              <a:rPr lang="en-US" sz="1400" spc="-1" dirty="0">
                <a:solidFill>
                  <a:srgbClr val="000000"/>
                </a:solidFill>
                <a:uFill>
                  <a:solidFill>
                    <a:srgbClr val="FFFFFF"/>
                  </a:solidFill>
                </a:uFill>
                <a:ea typeface="宋体" panose="02010600030101010101" pitchFamily="2" charset="-122"/>
              </a:rPr>
              <a:t>Average wall thickness </a:t>
            </a:r>
            <a:r>
              <a:rPr lang="en-US" sz="1400" strike="noStrike" spc="-1" dirty="0">
                <a:solidFill>
                  <a:srgbClr val="000000"/>
                </a:solidFill>
                <a:uFill>
                  <a:solidFill>
                    <a:srgbClr val="FFFFFF"/>
                  </a:solidFill>
                </a:uFill>
                <a:ea typeface="宋体" panose="02010600030101010101" pitchFamily="2" charset="-122"/>
              </a:rPr>
              <a:t>: </a:t>
            </a:r>
            <a:r>
              <a:rPr lang="en-US" sz="1400" strike="noStrike" spc="-1" dirty="0" smtClean="0">
                <a:solidFill>
                  <a:srgbClr val="000000"/>
                </a:solidFill>
                <a:uFill>
                  <a:solidFill>
                    <a:srgbClr val="FFFFFF"/>
                  </a:solidFill>
                </a:uFill>
                <a:ea typeface="宋体" panose="02010600030101010101" pitchFamily="2" charset="-122"/>
              </a:rPr>
              <a:t> </a:t>
            </a:r>
            <a:r>
              <a:rPr lang="en-US" sz="1400" spc="-1" dirty="0" smtClean="0">
                <a:solidFill>
                  <a:srgbClr val="000000"/>
                </a:solidFill>
                <a:uFill>
                  <a:solidFill>
                    <a:srgbClr val="FFFFFF"/>
                  </a:solidFill>
                </a:uFill>
                <a:ea typeface="宋体" panose="02010600030101010101" pitchFamily="2" charset="-122"/>
              </a:rPr>
              <a:t>2.5</a:t>
            </a:r>
            <a:r>
              <a:rPr lang="en-US" sz="1400" strike="noStrike" spc="-1" dirty="0" smtClean="0">
                <a:solidFill>
                  <a:srgbClr val="000000"/>
                </a:solidFill>
                <a:uFill>
                  <a:solidFill>
                    <a:srgbClr val="FFFFFF"/>
                  </a:solidFill>
                </a:uFill>
                <a:ea typeface="宋体" panose="02010600030101010101" pitchFamily="2" charset="-122"/>
              </a:rPr>
              <a:t>（mm</a:t>
            </a:r>
            <a:r>
              <a:rPr lang="en-US" sz="1400" strike="noStrike" spc="-1" dirty="0">
                <a:solidFill>
                  <a:srgbClr val="000000"/>
                </a:solidFill>
                <a:uFill>
                  <a:solidFill>
                    <a:srgbClr val="FFFFFF"/>
                  </a:solidFill>
                </a:uFill>
                <a:ea typeface="宋体" panose="02010600030101010101" pitchFamily="2" charset="-122"/>
              </a:rPr>
              <a:t>）</a:t>
            </a:r>
            <a:endParaRPr lang="en-US" sz="1400" strike="noStrike" spc="-1" dirty="0">
              <a:solidFill>
                <a:srgbClr val="000000"/>
              </a:solidFill>
              <a:uFill>
                <a:solidFill>
                  <a:srgbClr val="FFFFFF"/>
                </a:solidFill>
              </a:uFill>
            </a:endParaRPr>
          </a:p>
          <a:p>
            <a:pPr marL="342900" indent="-341630">
              <a:lnSpc>
                <a:spcPct val="100000"/>
              </a:lnSpc>
              <a:spcBef>
                <a:spcPts val="600"/>
              </a:spcBef>
            </a:pPr>
            <a:r>
              <a:rPr lang="en-US" sz="1400" strike="noStrike" spc="-1" dirty="0">
                <a:solidFill>
                  <a:srgbClr val="000000"/>
                </a:solidFill>
                <a:uFill>
                  <a:solidFill>
                    <a:srgbClr val="FFFFFF"/>
                  </a:solidFill>
                </a:uFill>
                <a:ea typeface="宋体" panose="02010600030101010101" pitchFamily="2" charset="-122"/>
              </a:rPr>
              <a:t> </a:t>
            </a:r>
            <a:endParaRPr lang="en-US" sz="1400" strike="noStrike" spc="-1" dirty="0">
              <a:solidFill>
                <a:srgbClr val="000000"/>
              </a:solidFill>
              <a:uFill>
                <a:solidFill>
                  <a:srgbClr val="FFFFFF"/>
                </a:solidFill>
              </a:uFill>
            </a:endParaRPr>
          </a:p>
          <a:p>
            <a:pPr marL="342900" indent="-341630">
              <a:lnSpc>
                <a:spcPct val="100000"/>
              </a:lnSpc>
              <a:spcBef>
                <a:spcPts val="600"/>
              </a:spcBef>
            </a:pPr>
            <a:endParaRPr lang="en-US" sz="1400" strike="noStrike" spc="-1" dirty="0">
              <a:solidFill>
                <a:srgbClr val="000000"/>
              </a:solidFill>
              <a:uFill>
                <a:solidFill>
                  <a:srgbClr val="FFFFFF"/>
                </a:solidFill>
              </a:uFill>
            </a:endParaRPr>
          </a:p>
          <a:p>
            <a:pPr marL="342900" indent="-341630">
              <a:lnSpc>
                <a:spcPct val="100000"/>
              </a:lnSpc>
              <a:spcBef>
                <a:spcPts val="600"/>
              </a:spcBef>
            </a:pPr>
            <a:r>
              <a:rPr lang="en-US" sz="1400" strike="noStrike" spc="-1" dirty="0">
                <a:solidFill>
                  <a:srgbClr val="000000"/>
                </a:solidFill>
                <a:uFill>
                  <a:solidFill>
                    <a:srgbClr val="FFFFFF"/>
                  </a:solidFill>
                </a:uFill>
                <a:ea typeface="宋体" panose="02010600030101010101" pitchFamily="2" charset="-122"/>
              </a:rPr>
              <a:t>* </a:t>
            </a:r>
            <a:r>
              <a:rPr lang="en-US" sz="1400" strike="noStrike" spc="-1" dirty="0" smtClean="0">
                <a:solidFill>
                  <a:srgbClr val="000000"/>
                </a:solidFill>
                <a:uFill>
                  <a:solidFill>
                    <a:srgbClr val="FFFFFF"/>
                  </a:solidFill>
                </a:uFill>
                <a:ea typeface="宋体" panose="02010600030101010101" pitchFamily="2" charset="-122"/>
              </a:rPr>
              <a:t>Part information:</a:t>
            </a:r>
            <a:endParaRPr lang="en-US" sz="1400" strike="noStrike" spc="-1" dirty="0">
              <a:solidFill>
                <a:srgbClr val="000000"/>
              </a:solidFill>
              <a:uFill>
                <a:solidFill>
                  <a:srgbClr val="FFFFFF"/>
                </a:solidFill>
              </a:uFill>
            </a:endParaRPr>
          </a:p>
          <a:p>
            <a:pPr marL="342900" indent="-341630">
              <a:lnSpc>
                <a:spcPct val="100000"/>
              </a:lnSpc>
              <a:spcBef>
                <a:spcPts val="600"/>
              </a:spcBef>
            </a:pPr>
            <a:r>
              <a:rPr lang="en-US" sz="1400" strike="noStrike" spc="-1" dirty="0">
                <a:solidFill>
                  <a:srgbClr val="000000"/>
                </a:solidFill>
                <a:uFill>
                  <a:solidFill>
                    <a:srgbClr val="FFFFFF"/>
                  </a:solidFill>
                </a:uFill>
                <a:ea typeface="宋体" panose="02010600030101010101" pitchFamily="2" charset="-122"/>
              </a:rPr>
              <a:t> - </a:t>
            </a:r>
            <a:r>
              <a:rPr lang="en-US" sz="1400" strike="noStrike" spc="-1" dirty="0" smtClean="0">
                <a:solidFill>
                  <a:srgbClr val="000000"/>
                </a:solidFill>
                <a:uFill>
                  <a:solidFill>
                    <a:srgbClr val="FFFFFF"/>
                  </a:solidFill>
                </a:uFill>
                <a:ea typeface="宋体" panose="02010600030101010101" pitchFamily="2" charset="-122"/>
              </a:rPr>
              <a:t>Weight:   </a:t>
            </a:r>
            <a:r>
              <a:rPr lang="en-US" sz="1400" spc="-1" dirty="0" smtClean="0">
                <a:solidFill>
                  <a:srgbClr val="000000"/>
                </a:solidFill>
                <a:uFill>
                  <a:solidFill>
                    <a:srgbClr val="FFFFFF"/>
                  </a:solidFill>
                </a:uFill>
                <a:ea typeface="宋体" panose="02010600030101010101" pitchFamily="2" charset="-122"/>
              </a:rPr>
              <a:t>33.34g</a:t>
            </a:r>
            <a:endParaRPr lang="en-US" sz="1400" strike="noStrike" spc="-1" dirty="0">
              <a:solidFill>
                <a:srgbClr val="000000"/>
              </a:solidFill>
              <a:uFill>
                <a:solidFill>
                  <a:srgbClr val="FFFFFF"/>
                </a:solidFill>
              </a:uFill>
            </a:endParaRPr>
          </a:p>
          <a:p>
            <a:pPr marL="342900" indent="-341630">
              <a:lnSpc>
                <a:spcPct val="100000"/>
              </a:lnSpc>
              <a:spcBef>
                <a:spcPts val="600"/>
              </a:spcBef>
            </a:pPr>
            <a:r>
              <a:rPr lang="en-US" sz="1400" strike="noStrike" spc="-1" dirty="0">
                <a:solidFill>
                  <a:srgbClr val="000000"/>
                </a:solidFill>
                <a:uFill>
                  <a:solidFill>
                    <a:srgbClr val="FFFFFF"/>
                  </a:solidFill>
                </a:uFill>
                <a:ea typeface="宋体" panose="02010600030101010101" pitchFamily="2" charset="-122"/>
              </a:rPr>
              <a:t> - </a:t>
            </a:r>
            <a:r>
              <a:rPr lang="en-US" sz="1400" strike="noStrike" spc="-1" dirty="0" smtClean="0">
                <a:solidFill>
                  <a:srgbClr val="000000"/>
                </a:solidFill>
                <a:uFill>
                  <a:solidFill>
                    <a:srgbClr val="FFFFFF"/>
                  </a:solidFill>
                </a:uFill>
                <a:ea typeface="宋体" panose="02010600030101010101" pitchFamily="2" charset="-122"/>
              </a:rPr>
              <a:t>Cavity no. </a:t>
            </a:r>
            <a:r>
              <a:rPr lang="en-US" sz="1400" strike="noStrike" spc="-1" dirty="0">
                <a:solidFill>
                  <a:srgbClr val="000000"/>
                </a:solidFill>
                <a:uFill>
                  <a:solidFill>
                    <a:srgbClr val="FFFFFF"/>
                  </a:solidFill>
                </a:uFill>
                <a:ea typeface="宋体" panose="02010600030101010101" pitchFamily="2" charset="-122"/>
              </a:rPr>
              <a:t>: </a:t>
            </a:r>
            <a:r>
              <a:rPr lang="en-US" sz="1400" spc="-1" dirty="0" smtClean="0">
                <a:solidFill>
                  <a:srgbClr val="000000"/>
                </a:solidFill>
                <a:uFill>
                  <a:solidFill>
                    <a:srgbClr val="FFFFFF"/>
                  </a:solidFill>
                </a:uFill>
                <a:ea typeface="宋体" panose="02010600030101010101" pitchFamily="2" charset="-122"/>
              </a:rPr>
              <a:t>  1</a:t>
            </a:r>
            <a:endParaRPr lang="en-US" sz="1400" strike="noStrike" spc="-1" dirty="0">
              <a:solidFill>
                <a:srgbClr val="000000"/>
              </a:solidFill>
              <a:uFill>
                <a:solidFill>
                  <a:srgbClr val="FFFFFF"/>
                </a:solidFill>
              </a:uFill>
            </a:endParaRPr>
          </a:p>
          <a:p>
            <a:pPr marL="342900" indent="-341630">
              <a:lnSpc>
                <a:spcPct val="100000"/>
              </a:lnSpc>
              <a:spcBef>
                <a:spcPts val="600"/>
              </a:spcBef>
            </a:pPr>
            <a:r>
              <a:rPr lang="en-US" sz="1400" strike="noStrike" spc="-1" dirty="0">
                <a:solidFill>
                  <a:srgbClr val="000000"/>
                </a:solidFill>
                <a:uFill>
                  <a:solidFill>
                    <a:srgbClr val="FFFFFF"/>
                  </a:solidFill>
                </a:uFill>
                <a:ea typeface="宋体" panose="02010600030101010101" pitchFamily="2" charset="-122"/>
              </a:rPr>
              <a:t> - </a:t>
            </a:r>
            <a:r>
              <a:rPr lang="en-US" sz="1400" spc="-1" dirty="0" smtClean="0">
                <a:solidFill>
                  <a:srgbClr val="000000"/>
                </a:solidFill>
                <a:uFill>
                  <a:solidFill>
                    <a:srgbClr val="FFFFFF"/>
                  </a:solidFill>
                </a:uFill>
                <a:ea typeface="宋体" panose="02010600030101010101" pitchFamily="2" charset="-122"/>
              </a:rPr>
              <a:t>Spec.:  </a:t>
            </a:r>
            <a:r>
              <a:rPr lang="en-US" sz="1400" strike="noStrike" spc="-1" dirty="0" smtClean="0">
                <a:solidFill>
                  <a:srgbClr val="000000"/>
                </a:solidFill>
                <a:uFill>
                  <a:solidFill>
                    <a:srgbClr val="FFFFFF"/>
                  </a:solidFill>
                </a:uFill>
                <a:ea typeface="宋体" panose="02010600030101010101" pitchFamily="2" charset="-122"/>
              </a:rPr>
              <a:t>86*81*30（mm</a:t>
            </a:r>
            <a:r>
              <a:rPr lang="en-US" sz="1400" strike="noStrike" spc="-1" dirty="0">
                <a:solidFill>
                  <a:srgbClr val="000000"/>
                </a:solidFill>
                <a:uFill>
                  <a:solidFill>
                    <a:srgbClr val="FFFFFF"/>
                  </a:solidFill>
                </a:uFill>
                <a:ea typeface="宋体" panose="02010600030101010101" pitchFamily="2" charset="-122"/>
              </a:rPr>
              <a:t>）</a:t>
            </a:r>
            <a:endParaRPr lang="en-US" sz="1400" strike="noStrike" spc="-1" dirty="0">
              <a:solidFill>
                <a:srgbClr val="000000"/>
              </a:solidFill>
              <a:uFill>
                <a:solidFill>
                  <a:srgbClr val="FFFFFF"/>
                </a:solidFill>
              </a:uFill>
            </a:endParaRPr>
          </a:p>
          <a:p>
            <a:pPr marL="342900" indent="-341630">
              <a:lnSpc>
                <a:spcPct val="100000"/>
              </a:lnSpc>
              <a:spcBef>
                <a:spcPts val="600"/>
              </a:spcBef>
            </a:pPr>
            <a:endParaRPr lang="en-US" sz="1400" strike="noStrike" spc="-1" dirty="0">
              <a:solidFill>
                <a:srgbClr val="000000"/>
              </a:solidFill>
              <a:uFill>
                <a:solidFill>
                  <a:srgbClr val="FFFFFF"/>
                </a:solidFill>
              </a:uFill>
            </a:endParaRPr>
          </a:p>
          <a:p>
            <a:pPr marL="342900" indent="-341630">
              <a:lnSpc>
                <a:spcPct val="100000"/>
              </a:lnSpc>
              <a:spcBef>
                <a:spcPts val="600"/>
              </a:spcBef>
            </a:pPr>
            <a:r>
              <a:rPr lang="en-US" sz="1400" strike="noStrike" spc="-1" dirty="0">
                <a:solidFill>
                  <a:srgbClr val="000000"/>
                </a:solidFill>
                <a:uFill>
                  <a:solidFill>
                    <a:srgbClr val="FFFFFF"/>
                  </a:solidFill>
                </a:uFill>
                <a:ea typeface="宋体" panose="02010600030101010101" pitchFamily="2" charset="-122"/>
              </a:rPr>
              <a:t>* </a:t>
            </a:r>
            <a:r>
              <a:rPr lang="en-US" sz="1400" strike="noStrike" spc="-1" dirty="0" smtClean="0">
                <a:solidFill>
                  <a:srgbClr val="000000"/>
                </a:solidFill>
                <a:uFill>
                  <a:solidFill>
                    <a:srgbClr val="FFFFFF"/>
                  </a:solidFill>
                </a:uFill>
                <a:ea typeface="宋体" panose="02010600030101010101" pitchFamily="2" charset="-122"/>
              </a:rPr>
              <a:t>Material info.</a:t>
            </a:r>
            <a:r>
              <a:rPr lang="en-US" sz="1400" spc="-1" dirty="0" smtClean="0">
                <a:solidFill>
                  <a:srgbClr val="000000"/>
                </a:solidFill>
                <a:uFill>
                  <a:solidFill>
                    <a:srgbClr val="FFFFFF"/>
                  </a:solidFill>
                </a:uFill>
                <a:ea typeface="宋体" panose="02010600030101010101" pitchFamily="2" charset="-122"/>
              </a:rPr>
              <a:t>：</a:t>
            </a:r>
            <a:r>
              <a:rPr lang="en-US" sz="1400" spc="-1" dirty="0" err="1" smtClean="0">
                <a:solidFill>
                  <a:srgbClr val="000000"/>
                </a:solidFill>
                <a:uFill>
                  <a:solidFill>
                    <a:srgbClr val="FFFFFF"/>
                  </a:solidFill>
                </a:uFill>
                <a:ea typeface="宋体" panose="02010600030101010101" pitchFamily="2" charset="-122"/>
              </a:rPr>
              <a:t>Delrin</a:t>
            </a:r>
            <a:r>
              <a:rPr lang="en-US" sz="1400" spc="-1" dirty="0" smtClean="0">
                <a:solidFill>
                  <a:srgbClr val="000000"/>
                </a:solidFill>
                <a:uFill>
                  <a:solidFill>
                    <a:srgbClr val="FFFFFF"/>
                  </a:solidFill>
                </a:uFill>
                <a:ea typeface="宋体" panose="02010600030101010101" pitchFamily="2" charset="-122"/>
              </a:rPr>
              <a:t> 100 NC010</a:t>
            </a:r>
            <a:endParaRPr lang="en-US" sz="1400" strike="noStrike" spc="-1" dirty="0">
              <a:solidFill>
                <a:srgbClr val="000000"/>
              </a:solidFill>
              <a:uFill>
                <a:solidFill>
                  <a:srgbClr val="FFFFFF"/>
                </a:solidFill>
              </a:uFill>
            </a:endParaRPr>
          </a:p>
          <a:p>
            <a:pPr marL="342900" indent="-341630">
              <a:lnSpc>
                <a:spcPct val="100000"/>
              </a:lnSpc>
              <a:spcBef>
                <a:spcPts val="600"/>
              </a:spcBef>
            </a:pPr>
            <a:r>
              <a:rPr lang="en-US" sz="1400" strike="noStrike" spc="-1" dirty="0">
                <a:solidFill>
                  <a:srgbClr val="000000"/>
                </a:solidFill>
                <a:uFill>
                  <a:solidFill>
                    <a:srgbClr val="FFFFFF"/>
                  </a:solidFill>
                </a:uFill>
                <a:ea typeface="宋体" panose="02010600030101010101" pitchFamily="2" charset="-122"/>
              </a:rPr>
              <a:t> - </a:t>
            </a:r>
            <a:r>
              <a:rPr lang="en-US" sz="1400" strike="noStrike" spc="-1" dirty="0" smtClean="0">
                <a:solidFill>
                  <a:srgbClr val="000000"/>
                </a:solidFill>
                <a:uFill>
                  <a:solidFill>
                    <a:srgbClr val="FFFFFF"/>
                  </a:solidFill>
                </a:uFill>
                <a:ea typeface="宋体" panose="02010600030101010101" pitchFamily="2" charset="-122"/>
              </a:rPr>
              <a:t>Manufacturer:   </a:t>
            </a:r>
            <a:r>
              <a:rPr lang="en-US" sz="1400" spc="-1" dirty="0" smtClean="0">
                <a:solidFill>
                  <a:srgbClr val="000000"/>
                </a:solidFill>
                <a:uFill>
                  <a:solidFill>
                    <a:srgbClr val="FFFFFF"/>
                  </a:solidFill>
                </a:uFill>
                <a:ea typeface="宋体" panose="02010600030101010101" pitchFamily="2" charset="-122"/>
              </a:rPr>
              <a:t>DuPont Performance Polymers</a:t>
            </a:r>
            <a:endParaRPr lang="en-US" sz="1400" strike="noStrike" spc="-1" dirty="0">
              <a:solidFill>
                <a:srgbClr val="000000"/>
              </a:solidFill>
              <a:uFill>
                <a:solidFill>
                  <a:srgbClr val="FFFFFF"/>
                </a:solidFill>
              </a:uFill>
            </a:endParaRPr>
          </a:p>
          <a:p>
            <a:pPr marL="342900" indent="-341630">
              <a:lnSpc>
                <a:spcPct val="100000"/>
              </a:lnSpc>
              <a:spcBef>
                <a:spcPts val="600"/>
              </a:spcBef>
            </a:pPr>
            <a:r>
              <a:rPr lang="en-US" sz="1400" strike="noStrike" spc="-1" dirty="0">
                <a:solidFill>
                  <a:srgbClr val="000000"/>
                </a:solidFill>
                <a:uFill>
                  <a:solidFill>
                    <a:srgbClr val="FFFFFF"/>
                  </a:solidFill>
                </a:uFill>
                <a:ea typeface="宋体" panose="02010600030101010101" pitchFamily="2" charset="-122"/>
              </a:rPr>
              <a:t> - </a:t>
            </a:r>
            <a:r>
              <a:rPr lang="en-US" sz="1400" strike="noStrike" spc="-1" dirty="0" smtClean="0">
                <a:solidFill>
                  <a:srgbClr val="000000"/>
                </a:solidFill>
                <a:uFill>
                  <a:solidFill>
                    <a:srgbClr val="FFFFFF"/>
                  </a:solidFill>
                </a:uFill>
                <a:ea typeface="宋体" panose="02010600030101010101" pitchFamily="2" charset="-122"/>
              </a:rPr>
              <a:t>Brand: </a:t>
            </a:r>
            <a:r>
              <a:rPr lang="en-US" sz="1400" spc="-1" dirty="0" smtClean="0">
                <a:solidFill>
                  <a:srgbClr val="000000"/>
                </a:solidFill>
                <a:uFill>
                  <a:solidFill>
                    <a:srgbClr val="FFFFFF"/>
                  </a:solidFill>
                </a:uFill>
                <a:ea typeface="宋体" panose="02010600030101010101" pitchFamily="2" charset="-122"/>
              </a:rPr>
              <a:t>POM</a:t>
            </a:r>
            <a:endParaRPr lang="en-US" sz="1400" strike="noStrike" spc="-1" dirty="0">
              <a:solidFill>
                <a:srgbClr val="000000"/>
              </a:solidFill>
              <a:uFill>
                <a:solidFill>
                  <a:srgbClr val="FFFFFF"/>
                </a:solidFill>
              </a:uFill>
            </a:endParaRPr>
          </a:p>
          <a:p>
            <a:pPr marL="342900" indent="-341630">
              <a:lnSpc>
                <a:spcPct val="100000"/>
              </a:lnSpc>
              <a:spcBef>
                <a:spcPts val="600"/>
              </a:spcBef>
            </a:pPr>
            <a:r>
              <a:rPr lang="en-US" sz="1400" strike="noStrike" spc="-1" dirty="0">
                <a:solidFill>
                  <a:srgbClr val="000000"/>
                </a:solidFill>
                <a:uFill>
                  <a:solidFill>
                    <a:srgbClr val="FFFFFF"/>
                  </a:solidFill>
                </a:uFill>
                <a:ea typeface="宋体" panose="02010600030101010101" pitchFamily="2" charset="-122"/>
              </a:rPr>
              <a:t> - MFR: </a:t>
            </a:r>
            <a:r>
              <a:rPr lang="en-US" sz="1400" spc="-1" dirty="0" smtClean="0">
                <a:solidFill>
                  <a:srgbClr val="000000"/>
                </a:solidFill>
                <a:uFill>
                  <a:solidFill>
                    <a:srgbClr val="FFFFFF"/>
                  </a:solidFill>
                </a:uFill>
                <a:ea typeface="宋体" panose="02010600030101010101" pitchFamily="2" charset="-122"/>
              </a:rPr>
              <a:t>2</a:t>
            </a:r>
            <a:r>
              <a:rPr lang="en-US" sz="1400" strike="noStrike" spc="-1" dirty="0" smtClean="0">
                <a:solidFill>
                  <a:srgbClr val="000000"/>
                </a:solidFill>
                <a:uFill>
                  <a:solidFill>
                    <a:srgbClr val="FFFFFF"/>
                  </a:solidFill>
                </a:uFill>
                <a:ea typeface="宋体" panose="02010600030101010101" pitchFamily="2" charset="-122"/>
              </a:rPr>
              <a:t>g/10min</a:t>
            </a:r>
            <a:r>
              <a:rPr lang="en-US" sz="1400" strike="noStrike" spc="-1" dirty="0">
                <a:solidFill>
                  <a:srgbClr val="000000"/>
                </a:solidFill>
                <a:uFill>
                  <a:solidFill>
                    <a:srgbClr val="FFFFFF"/>
                  </a:solidFill>
                </a:uFill>
                <a:ea typeface="宋体" panose="02010600030101010101" pitchFamily="2" charset="-122"/>
              </a:rPr>
              <a:t>;  </a:t>
            </a:r>
            <a:r>
              <a:rPr lang="en-US" sz="1400" strike="noStrike" spc="-1" dirty="0" smtClean="0">
                <a:solidFill>
                  <a:srgbClr val="000000"/>
                </a:solidFill>
                <a:uFill>
                  <a:solidFill>
                    <a:srgbClr val="FFFFFF"/>
                  </a:solidFill>
                </a:uFill>
                <a:ea typeface="宋体" panose="02010600030101010101" pitchFamily="2" charset="-122"/>
              </a:rPr>
              <a:t>Load: 2.16kg</a:t>
            </a:r>
            <a:endParaRPr lang="en-US" sz="1400" strike="noStrike" spc="-1" dirty="0">
              <a:solidFill>
                <a:srgbClr val="000000"/>
              </a:solidFill>
              <a:uFill>
                <a:solidFill>
                  <a:srgbClr val="FFFFFF"/>
                </a:solidFill>
              </a:uFill>
            </a:endParaRPr>
          </a:p>
          <a:p>
            <a:pPr marL="342900" indent="-341630">
              <a:lnSpc>
                <a:spcPct val="100000"/>
              </a:lnSpc>
              <a:spcBef>
                <a:spcPts val="600"/>
              </a:spcBef>
            </a:pPr>
            <a:r>
              <a:rPr lang="en-US" sz="1400" strike="noStrike" spc="-1" dirty="0">
                <a:solidFill>
                  <a:srgbClr val="000000"/>
                </a:solidFill>
                <a:uFill>
                  <a:solidFill>
                    <a:srgbClr val="FFFFFF"/>
                  </a:solidFill>
                </a:uFill>
                <a:ea typeface="宋体" panose="02010600030101010101" pitchFamily="2" charset="-122"/>
              </a:rPr>
              <a:t> </a:t>
            </a:r>
            <a:r>
              <a:rPr lang="en-US" sz="1400" spc="-1" dirty="0">
                <a:solidFill>
                  <a:srgbClr val="000000"/>
                </a:solidFill>
                <a:uFill>
                  <a:solidFill>
                    <a:srgbClr val="FFFFFF"/>
                  </a:solidFill>
                </a:uFill>
                <a:ea typeface="宋体" panose="02010600030101010101" pitchFamily="2" charset="-122"/>
              </a:rPr>
              <a:t>- </a:t>
            </a:r>
            <a:r>
              <a:rPr lang="en-US" sz="1400" spc="-1" dirty="0" smtClean="0">
                <a:solidFill>
                  <a:srgbClr val="000000"/>
                </a:solidFill>
                <a:uFill>
                  <a:solidFill>
                    <a:srgbClr val="FFFFFF"/>
                  </a:solidFill>
                </a:uFill>
                <a:ea typeface="宋体" panose="02010600030101010101" pitchFamily="2" charset="-122"/>
              </a:rPr>
              <a:t>Material temp. </a:t>
            </a:r>
            <a:r>
              <a:rPr lang="en-US" sz="1400" strike="noStrike" spc="-1" dirty="0" smtClean="0">
                <a:solidFill>
                  <a:srgbClr val="000000"/>
                </a:solidFill>
                <a:uFill>
                  <a:solidFill>
                    <a:srgbClr val="FFFFFF"/>
                  </a:solidFill>
                </a:uFill>
                <a:ea typeface="宋体" panose="02010600030101010101" pitchFamily="2" charset="-122"/>
              </a:rPr>
              <a:t>:  210~220°C</a:t>
            </a:r>
            <a:endParaRPr lang="en-US" sz="1400" strike="noStrike" spc="-1" dirty="0">
              <a:solidFill>
                <a:srgbClr val="000000"/>
              </a:solidFill>
              <a:uFill>
                <a:solidFill>
                  <a:srgbClr val="FFFFFF"/>
                </a:solidFill>
              </a:uFill>
            </a:endParaRPr>
          </a:p>
          <a:p>
            <a:pPr marL="342900" indent="-341630">
              <a:lnSpc>
                <a:spcPct val="100000"/>
              </a:lnSpc>
              <a:spcBef>
                <a:spcPts val="600"/>
              </a:spcBef>
            </a:pPr>
            <a:r>
              <a:rPr lang="en-US" sz="1400" strike="noStrike" spc="-1" dirty="0">
                <a:solidFill>
                  <a:srgbClr val="000000"/>
                </a:solidFill>
                <a:uFill>
                  <a:solidFill>
                    <a:srgbClr val="FFFFFF"/>
                  </a:solidFill>
                </a:uFill>
                <a:ea typeface="宋体" panose="02010600030101010101" pitchFamily="2" charset="-122"/>
              </a:rPr>
              <a:t> - </a:t>
            </a:r>
            <a:r>
              <a:rPr lang="en-US" sz="1400" strike="noStrike" spc="-1" dirty="0" smtClean="0">
                <a:solidFill>
                  <a:srgbClr val="000000"/>
                </a:solidFill>
                <a:uFill>
                  <a:solidFill>
                    <a:srgbClr val="FFFFFF"/>
                  </a:solidFill>
                </a:uFill>
                <a:ea typeface="宋体" panose="02010600030101010101" pitchFamily="2" charset="-122"/>
              </a:rPr>
              <a:t>Mold temp.: 80~100°C</a:t>
            </a:r>
            <a:endParaRPr lang="en-US" sz="1400" strike="noStrike" spc="-1" dirty="0">
              <a:solidFill>
                <a:srgbClr val="000000"/>
              </a:solidFill>
              <a:uFill>
                <a:solidFill>
                  <a:srgbClr val="FFFFFF"/>
                </a:solidFill>
              </a:uFill>
            </a:endParaRPr>
          </a:p>
          <a:p>
            <a:pPr marL="342900" indent="-341630">
              <a:lnSpc>
                <a:spcPct val="100000"/>
              </a:lnSpc>
              <a:spcBef>
                <a:spcPts val="600"/>
              </a:spcBef>
            </a:pPr>
            <a:r>
              <a:rPr lang="en-US" sz="1400" strike="noStrike" spc="-1" dirty="0">
                <a:solidFill>
                  <a:srgbClr val="000000"/>
                </a:solidFill>
                <a:uFill>
                  <a:solidFill>
                    <a:srgbClr val="FFFFFF"/>
                  </a:solidFill>
                </a:uFill>
                <a:ea typeface="宋体" panose="02010600030101010101" pitchFamily="2" charset="-122"/>
              </a:rPr>
              <a:t> - </a:t>
            </a:r>
            <a:r>
              <a:rPr lang="en-US" sz="1400" strike="noStrike" spc="-1" dirty="0" smtClean="0">
                <a:solidFill>
                  <a:srgbClr val="000000"/>
                </a:solidFill>
                <a:uFill>
                  <a:solidFill>
                    <a:srgbClr val="FFFFFF"/>
                  </a:solidFill>
                </a:uFill>
                <a:ea typeface="宋体" panose="02010600030101010101" pitchFamily="2" charset="-122"/>
              </a:rPr>
              <a:t>Material melt temp.:  </a:t>
            </a:r>
            <a:r>
              <a:rPr lang="en-US" sz="1400" spc="-1" dirty="0" smtClean="0">
                <a:solidFill>
                  <a:srgbClr val="000000"/>
                </a:solidFill>
                <a:uFill>
                  <a:solidFill>
                    <a:srgbClr val="FFFFFF"/>
                  </a:solidFill>
                </a:uFill>
                <a:ea typeface="宋体" panose="02010600030101010101" pitchFamily="2" charset="-122"/>
              </a:rPr>
              <a:t>203</a:t>
            </a:r>
            <a:r>
              <a:rPr lang="en-US" sz="1400" strike="noStrike" spc="-1" dirty="0" smtClean="0">
                <a:solidFill>
                  <a:srgbClr val="000000"/>
                </a:solidFill>
                <a:uFill>
                  <a:solidFill>
                    <a:srgbClr val="FFFFFF"/>
                  </a:solidFill>
                </a:uFill>
                <a:ea typeface="宋体" panose="02010600030101010101" pitchFamily="2" charset="-122"/>
              </a:rPr>
              <a:t>°C</a:t>
            </a:r>
            <a:endParaRPr lang="en-US" sz="1400" strike="noStrike" spc="-1" dirty="0">
              <a:solidFill>
                <a:srgbClr val="000000"/>
              </a:solidFill>
              <a:uFill>
                <a:solidFill>
                  <a:srgbClr val="FFFFFF"/>
                </a:solidFill>
              </a:uFill>
            </a:endParaRPr>
          </a:p>
          <a:p>
            <a:pPr marL="342900" indent="-341630">
              <a:lnSpc>
                <a:spcPct val="100000"/>
              </a:lnSpc>
              <a:spcBef>
                <a:spcPts val="600"/>
              </a:spcBef>
            </a:pPr>
            <a:r>
              <a:rPr lang="en-US" sz="1400" strike="noStrike" spc="-1" dirty="0">
                <a:solidFill>
                  <a:srgbClr val="000000"/>
                </a:solidFill>
                <a:uFill>
                  <a:solidFill>
                    <a:srgbClr val="FFFFFF"/>
                  </a:solidFill>
                </a:uFill>
                <a:ea typeface="宋体" panose="02010600030101010101" pitchFamily="2" charset="-122"/>
              </a:rPr>
              <a:t> - </a:t>
            </a:r>
            <a:r>
              <a:rPr lang="en-US" sz="1400" strike="noStrike" spc="-1" dirty="0" smtClean="0">
                <a:solidFill>
                  <a:srgbClr val="000000"/>
                </a:solidFill>
                <a:uFill>
                  <a:solidFill>
                    <a:srgbClr val="FFFFFF"/>
                  </a:solidFill>
                </a:uFill>
                <a:ea typeface="宋体" panose="02010600030101010101" pitchFamily="2" charset="-122"/>
              </a:rPr>
              <a:t>Ejection temp.: </a:t>
            </a:r>
            <a:r>
              <a:rPr lang="en-US" sz="1400" spc="-1" dirty="0" smtClean="0">
                <a:solidFill>
                  <a:srgbClr val="000000"/>
                </a:solidFill>
                <a:uFill>
                  <a:solidFill>
                    <a:srgbClr val="FFFFFF"/>
                  </a:solidFill>
                </a:uFill>
                <a:ea typeface="宋体" panose="02010600030101010101" pitchFamily="2" charset="-122"/>
              </a:rPr>
              <a:t>123</a:t>
            </a:r>
            <a:r>
              <a:rPr lang="en-US" sz="1400" strike="noStrike" spc="-1" dirty="0" smtClean="0">
                <a:solidFill>
                  <a:srgbClr val="000000"/>
                </a:solidFill>
                <a:uFill>
                  <a:solidFill>
                    <a:srgbClr val="FFFFFF"/>
                  </a:solidFill>
                </a:uFill>
                <a:ea typeface="宋体" panose="02010600030101010101" pitchFamily="2" charset="-122"/>
              </a:rPr>
              <a:t>°C</a:t>
            </a:r>
            <a:endParaRPr lang="en-US" sz="1400" strike="noStrike" spc="-1" dirty="0">
              <a:solidFill>
                <a:srgbClr val="000000"/>
              </a:solidFill>
              <a:uFill>
                <a:solidFill>
                  <a:srgbClr val="FFFFFF"/>
                </a:solidFill>
              </a:uFill>
            </a:endParaRPr>
          </a:p>
        </p:txBody>
      </p:sp>
      <p:pic>
        <p:nvPicPr>
          <p:cNvPr id="58" name="Picture 2"/>
          <p:cNvPicPr/>
          <p:nvPr/>
        </p:nvPicPr>
        <p:blipFill>
          <a:blip r:embed="rId2"/>
          <a:stretch>
            <a:fillRect/>
          </a:stretch>
        </p:blipFill>
        <p:spPr>
          <a:xfrm>
            <a:off x="4567320" y="3419640"/>
            <a:ext cx="7920" cy="17640"/>
          </a:xfrm>
          <a:prstGeom prst="rect">
            <a:avLst/>
          </a:prstGeom>
          <a:ln w="9360">
            <a:noFill/>
          </a:ln>
        </p:spPr>
      </p:pic>
      <p:pic>
        <p:nvPicPr>
          <p:cNvPr id="2" name="Picture 2"/>
          <p:cNvPicPr>
            <a:picLocks noChangeAspect="1" noChangeArrowheads="1"/>
          </p:cNvPicPr>
          <p:nvPr/>
        </p:nvPicPr>
        <p:blipFill>
          <a:blip r:embed="rId3" cstate="print"/>
          <a:srcRect/>
          <a:stretch>
            <a:fillRect/>
          </a:stretch>
        </p:blipFill>
        <p:spPr bwMode="auto">
          <a:xfrm>
            <a:off x="899592" y="1484784"/>
            <a:ext cx="4319563" cy="44093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CustomShape 4"/>
          <p:cNvSpPr/>
          <p:nvPr/>
        </p:nvSpPr>
        <p:spPr>
          <a:xfrm>
            <a:off x="571320" y="1285920"/>
            <a:ext cx="1284480" cy="367920"/>
          </a:xfrm>
          <a:prstGeom prst="rect">
            <a:avLst/>
          </a:prstGeom>
          <a:noFill/>
          <a:ln>
            <a:noFill/>
          </a:ln>
        </p:spPr>
        <p:style>
          <a:lnRef idx="0">
            <a:srgbClr val="FFFFFF"/>
          </a:lnRef>
          <a:fillRef idx="0">
            <a:srgbClr val="FFFFFF"/>
          </a:fillRef>
          <a:effectRef idx="0">
            <a:srgbClr val="FFFFFF"/>
          </a:effectRef>
          <a:fontRef idx="minor"/>
        </p:style>
      </p:sp>
      <p:pic>
        <p:nvPicPr>
          <p:cNvPr id="6" name="Picture 2"/>
          <p:cNvPicPr>
            <a:picLocks noChangeAspect="1" noChangeArrowheads="1"/>
          </p:cNvPicPr>
          <p:nvPr/>
        </p:nvPicPr>
        <p:blipFill>
          <a:blip r:embed="rId2" cstate="print"/>
          <a:srcRect/>
          <a:stretch>
            <a:fillRect/>
          </a:stretch>
        </p:blipFill>
        <p:spPr bwMode="auto">
          <a:xfrm>
            <a:off x="2049154" y="1629824"/>
            <a:ext cx="5411316" cy="4727468"/>
          </a:xfrm>
          <a:prstGeom prst="rect">
            <a:avLst/>
          </a:prstGeom>
          <a:noFill/>
          <a:ln w="9525">
            <a:noFill/>
            <a:miter lim="800000"/>
            <a:headEnd/>
            <a:tailEnd/>
          </a:ln>
        </p:spPr>
      </p:pic>
      <p:sp>
        <p:nvSpPr>
          <p:cNvPr id="7" name="CustomShape 5"/>
          <p:cNvSpPr/>
          <p:nvPr/>
        </p:nvSpPr>
        <p:spPr>
          <a:xfrm>
            <a:off x="1442444" y="789440"/>
            <a:ext cx="6624736" cy="500040"/>
          </a:xfrm>
          <a:prstGeom prst="rect">
            <a:avLst/>
          </a:prstGeom>
          <a:ln>
            <a:round/>
          </a:ln>
        </p:spPr>
        <p:style>
          <a:lnRef idx="2">
            <a:schemeClr val="accent6"/>
          </a:lnRef>
          <a:fillRef idx="1">
            <a:schemeClr val="lt1"/>
          </a:fillRef>
          <a:effectRef idx="0">
            <a:schemeClr val="accent6"/>
          </a:effectRef>
          <a:fontRef idx="minor"/>
        </p:style>
        <p:txBody>
          <a:bodyPr lIns="90000" tIns="45000" rIns="90000" bIns="45000"/>
          <a:lstStyle/>
          <a:p>
            <a:pPr algn="ctr">
              <a:spcBef>
                <a:spcPts val="900"/>
              </a:spcBef>
            </a:pPr>
            <a:r>
              <a:rPr lang="en-US" altLang="zh-CN" sz="2400" dirty="0"/>
              <a:t>Deflection, all effects: </a:t>
            </a:r>
            <a:r>
              <a:rPr lang="en-US" altLang="zh-CN" sz="2400" dirty="0" smtClean="0"/>
              <a:t>Z </a:t>
            </a:r>
            <a:r>
              <a:rPr lang="en-US" altLang="zh-CN" sz="2400" dirty="0"/>
              <a:t>Component (</a:t>
            </a:r>
            <a:r>
              <a:rPr lang="en-US" altLang="zh-CN" sz="2400" dirty="0" smtClean="0"/>
              <a:t>Scale=3)</a:t>
            </a:r>
            <a:endParaRPr lang="en-US" altLang="zh-CN" sz="2400" dirty="0"/>
          </a:p>
        </p:txBody>
      </p:sp>
    </p:spTree>
    <p:extLst>
      <p:ext uri="{BB962C8B-B14F-4D97-AF65-F5344CB8AC3E}">
        <p14:creationId xmlns:p14="http://schemas.microsoft.com/office/powerpoint/2010/main" val="17871698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CustomShape 4"/>
          <p:cNvSpPr/>
          <p:nvPr/>
        </p:nvSpPr>
        <p:spPr>
          <a:xfrm>
            <a:off x="571320" y="1285920"/>
            <a:ext cx="1284480" cy="367920"/>
          </a:xfrm>
          <a:prstGeom prst="rect">
            <a:avLst/>
          </a:prstGeom>
          <a:noFill/>
          <a:ln>
            <a:noFill/>
          </a:ln>
        </p:spPr>
        <p:style>
          <a:lnRef idx="0">
            <a:srgbClr val="FFFFFF"/>
          </a:lnRef>
          <a:fillRef idx="0">
            <a:srgbClr val="FFFFFF"/>
          </a:fillRef>
          <a:effectRef idx="0">
            <a:srgbClr val="FFFFFF"/>
          </a:effectRef>
          <a:fontRef idx="minor"/>
        </p:style>
      </p:sp>
      <p:sp>
        <p:nvSpPr>
          <p:cNvPr id="214" name="CustomShape 6"/>
          <p:cNvSpPr/>
          <p:nvPr/>
        </p:nvSpPr>
        <p:spPr>
          <a:xfrm>
            <a:off x="251520" y="2492896"/>
            <a:ext cx="8428320" cy="3183120"/>
          </a:xfrm>
          <a:prstGeom prst="rect">
            <a:avLst/>
          </a:prstGeom>
          <a:noFill/>
          <a:ln w="9360">
            <a:noFill/>
          </a:ln>
        </p:spPr>
        <p:style>
          <a:lnRef idx="0">
            <a:srgbClr val="FFFFFF"/>
          </a:lnRef>
          <a:fillRef idx="0">
            <a:srgbClr val="FFFFFF"/>
          </a:fillRef>
          <a:effectRef idx="0">
            <a:srgbClr val="FFFFFF"/>
          </a:effectRef>
          <a:fontRef idx="minor"/>
        </p:style>
        <p:txBody>
          <a:bodyPr lIns="90000" tIns="45000" rIns="90000" bIns="45000"/>
          <a:lstStyle/>
          <a:p>
            <a:pPr marL="457200" indent="-455930" algn="just">
              <a:lnSpc>
                <a:spcPct val="100000"/>
              </a:lnSpc>
              <a:spcBef>
                <a:spcPts val="400"/>
              </a:spcBef>
            </a:pPr>
            <a:endParaRPr lang="en-US" sz="1800" b="0" strike="noStrike" spc="-1" dirty="0">
              <a:solidFill>
                <a:srgbClr val="000000"/>
              </a:solidFill>
              <a:uFill>
                <a:solidFill>
                  <a:srgbClr val="FFFFFF"/>
                </a:solidFill>
              </a:uFill>
              <a:latin typeface="Arial" panose="020B0604020202020204"/>
            </a:endParaRPr>
          </a:p>
          <a:p>
            <a:pPr marL="457200" indent="-455930" algn="just">
              <a:lnSpc>
                <a:spcPct val="100000"/>
              </a:lnSpc>
              <a:spcBef>
                <a:spcPts val="360"/>
              </a:spcBef>
              <a:buClr>
                <a:srgbClr val="FF66FF"/>
              </a:buClr>
              <a:buFont typeface="Wingdings" panose="05000000000000000000" pitchFamily="2" charset="2"/>
              <a:buChar char=""/>
            </a:pPr>
            <a:r>
              <a:rPr lang="en-US" altLang="zh-CN" dirty="0">
                <a:latin typeface="Calibri" pitchFamily="34" charset="0"/>
                <a:cs typeface="Calibri" pitchFamily="34" charset="0"/>
              </a:rPr>
              <a:t>The fill pattern </a:t>
            </a:r>
            <a:r>
              <a:rPr lang="en-US" altLang="zh-CN" dirty="0" smtClean="0">
                <a:latin typeface="Calibri" pitchFamily="34" charset="0"/>
                <a:cs typeface="Calibri" pitchFamily="34" charset="0"/>
              </a:rPr>
              <a:t> is ok.</a:t>
            </a:r>
            <a:endParaRPr lang="en-US" sz="1800" strike="noStrike" spc="-1" dirty="0">
              <a:uFill>
                <a:solidFill>
                  <a:srgbClr val="FFFFFF"/>
                </a:solidFill>
              </a:uFill>
              <a:latin typeface="Calibri" pitchFamily="34" charset="0"/>
              <a:cs typeface="Calibri" pitchFamily="34" charset="0"/>
            </a:endParaRPr>
          </a:p>
          <a:p>
            <a:pPr marL="457200" indent="-455930" algn="just">
              <a:lnSpc>
                <a:spcPct val="100000"/>
              </a:lnSpc>
              <a:spcBef>
                <a:spcPts val="360"/>
              </a:spcBef>
              <a:buClr>
                <a:srgbClr val="FF66FF"/>
              </a:buClr>
              <a:buFont typeface="Wingdings" panose="05000000000000000000" pitchFamily="2" charset="2"/>
              <a:buChar char=""/>
            </a:pPr>
            <a:r>
              <a:rPr lang="en-US" sz="1800" strike="noStrike" spc="-1" dirty="0" smtClean="0">
                <a:uFill>
                  <a:solidFill>
                    <a:srgbClr val="FFFFFF"/>
                  </a:solidFill>
                </a:uFill>
                <a:latin typeface="Calibri" pitchFamily="34" charset="0"/>
                <a:ea typeface="DejaVu Sans" panose="020B0603030804020204"/>
                <a:cs typeface="Calibri" pitchFamily="34" charset="0"/>
              </a:rPr>
              <a:t>Take care for venting design.</a:t>
            </a:r>
            <a:endParaRPr lang="en-US" sz="1800" strike="noStrike" spc="-1" dirty="0">
              <a:uFill>
                <a:solidFill>
                  <a:srgbClr val="FFFFFF"/>
                </a:solidFill>
              </a:uFill>
              <a:latin typeface="Calibri" pitchFamily="34" charset="0"/>
              <a:cs typeface="Calibri" pitchFamily="34" charset="0"/>
            </a:endParaRPr>
          </a:p>
          <a:p>
            <a:pPr marL="457200" indent="-455930" algn="just">
              <a:lnSpc>
                <a:spcPct val="100000"/>
              </a:lnSpc>
              <a:spcBef>
                <a:spcPts val="360"/>
              </a:spcBef>
              <a:buClr>
                <a:srgbClr val="FF66FF"/>
              </a:buClr>
              <a:buFont typeface="Wingdings" panose="05000000000000000000" pitchFamily="2" charset="2"/>
              <a:buChar char=""/>
            </a:pPr>
            <a:r>
              <a:rPr lang="en-US" sz="1800" strike="noStrike" spc="-1" dirty="0" smtClean="0">
                <a:uFill>
                  <a:solidFill>
                    <a:srgbClr val="FFFFFF"/>
                  </a:solidFill>
                </a:uFill>
                <a:latin typeface="Calibri" pitchFamily="34" charset="0"/>
                <a:ea typeface="DejaVu Sans" panose="020B0603030804020204"/>
                <a:cs typeface="Calibri" pitchFamily="34" charset="0"/>
              </a:rPr>
              <a:t>Weld line will be effect visible surface.(see page 12)</a:t>
            </a:r>
            <a:endParaRPr lang="en-US" sz="1800" strike="noStrike" spc="-1" dirty="0">
              <a:uFill>
                <a:solidFill>
                  <a:srgbClr val="FFFFFF"/>
                </a:solidFill>
              </a:uFill>
              <a:latin typeface="Calibri" pitchFamily="34" charset="0"/>
              <a:cs typeface="Calibri" pitchFamily="34" charset="0"/>
            </a:endParaRPr>
          </a:p>
          <a:p>
            <a:pPr algn="just">
              <a:spcBef>
                <a:spcPct val="20000"/>
              </a:spcBef>
              <a:buClr>
                <a:srgbClr val="FF66FF"/>
              </a:buClr>
              <a:buFont typeface="Wingdings" pitchFamily="2" charset="2"/>
              <a:buChar char="Ø"/>
            </a:pPr>
            <a:r>
              <a:rPr lang="en-US" altLang="zh-CN" dirty="0" smtClean="0">
                <a:latin typeface="Calibri" pitchFamily="34" charset="0"/>
                <a:cs typeface="Calibri" pitchFamily="34" charset="0"/>
              </a:rPr>
              <a:t>     The needed max. pressure </a:t>
            </a:r>
            <a:r>
              <a:rPr lang="zh-CN" altLang="en-US" dirty="0" smtClean="0">
                <a:latin typeface="Calibri" pitchFamily="34" charset="0"/>
                <a:cs typeface="Calibri" pitchFamily="34" charset="0"/>
              </a:rPr>
              <a:t>：</a:t>
            </a:r>
            <a:r>
              <a:rPr lang="en-US" altLang="zh-CN" spc="-1" dirty="0" smtClean="0">
                <a:uFill>
                  <a:solidFill>
                    <a:srgbClr val="FFFFFF"/>
                  </a:solidFill>
                </a:uFill>
                <a:latin typeface="Calibri" pitchFamily="34" charset="0"/>
                <a:cs typeface="Calibri" pitchFamily="34" charset="0"/>
              </a:rPr>
              <a:t>137.9MPA</a:t>
            </a:r>
            <a:r>
              <a:rPr lang="zh-CN" altLang="en-US" dirty="0" smtClean="0">
                <a:latin typeface="Calibri" pitchFamily="34" charset="0"/>
                <a:cs typeface="Calibri" pitchFamily="34" charset="0"/>
              </a:rPr>
              <a:t>，</a:t>
            </a:r>
            <a:r>
              <a:rPr lang="en-US" altLang="zh-CN" dirty="0" smtClean="0">
                <a:latin typeface="Calibri" pitchFamily="34" charset="0"/>
                <a:cs typeface="Calibri" pitchFamily="34" charset="0"/>
              </a:rPr>
              <a:t>the needed max. clamp force</a:t>
            </a:r>
            <a:r>
              <a:rPr lang="zh-CN" altLang="en-US" dirty="0" smtClean="0">
                <a:latin typeface="Calibri" pitchFamily="34" charset="0"/>
                <a:cs typeface="Calibri" pitchFamily="34" charset="0"/>
              </a:rPr>
              <a:t>： </a:t>
            </a:r>
            <a:r>
              <a:rPr lang="en-US" altLang="zh-CN" dirty="0" smtClean="0">
                <a:latin typeface="Calibri" pitchFamily="34" charset="0"/>
                <a:cs typeface="Calibri" pitchFamily="34" charset="0"/>
              </a:rPr>
              <a:t>10.57T.</a:t>
            </a:r>
            <a:endParaRPr lang="en-US" altLang="zh-CN" dirty="0">
              <a:latin typeface="Calibri" pitchFamily="34" charset="0"/>
              <a:cs typeface="Calibri" pitchFamily="34" charset="0"/>
            </a:endParaRPr>
          </a:p>
          <a:p>
            <a:pPr marL="457200" indent="-455930" algn="just">
              <a:lnSpc>
                <a:spcPct val="100000"/>
              </a:lnSpc>
              <a:spcBef>
                <a:spcPts val="360"/>
              </a:spcBef>
              <a:buClr>
                <a:srgbClr val="FF66FF"/>
              </a:buClr>
              <a:buFont typeface="Wingdings" panose="05000000000000000000" pitchFamily="2" charset="2"/>
              <a:buChar char=""/>
            </a:pPr>
            <a:r>
              <a:rPr lang="en-US" altLang="zh-CN" dirty="0" smtClean="0">
                <a:latin typeface="Calibri" pitchFamily="34" charset="0"/>
                <a:cs typeface="Calibri" pitchFamily="34" charset="0"/>
              </a:rPr>
              <a:t>Deflection for reference.</a:t>
            </a:r>
            <a:endParaRPr lang="en-US" sz="1800" strike="noStrike" spc="-1" dirty="0">
              <a:uFill>
                <a:solidFill>
                  <a:srgbClr val="FFFFFF"/>
                </a:solidFill>
              </a:uFill>
              <a:latin typeface="Calibri" pitchFamily="34" charset="0"/>
              <a:cs typeface="Calibri" pitchFamily="34" charset="0"/>
            </a:endParaRPr>
          </a:p>
          <a:p>
            <a:pPr marL="457200" indent="-455930" algn="just">
              <a:lnSpc>
                <a:spcPct val="100000"/>
              </a:lnSpc>
              <a:spcBef>
                <a:spcPts val="360"/>
              </a:spcBef>
            </a:pPr>
            <a:endParaRPr lang="en-US" sz="1800" b="0" strike="noStrike" spc="-1" dirty="0">
              <a:solidFill>
                <a:srgbClr val="000000"/>
              </a:solidFill>
              <a:uFill>
                <a:solidFill>
                  <a:srgbClr val="FFFFFF"/>
                </a:solidFill>
              </a:uFill>
              <a:latin typeface="Arial" panose="020B0604020202020204"/>
            </a:endParaRPr>
          </a:p>
        </p:txBody>
      </p:sp>
      <p:sp>
        <p:nvSpPr>
          <p:cNvPr id="12" name="CustomShape 5"/>
          <p:cNvSpPr/>
          <p:nvPr/>
        </p:nvSpPr>
        <p:spPr>
          <a:xfrm>
            <a:off x="343408" y="2129296"/>
            <a:ext cx="1512392" cy="363600"/>
          </a:xfrm>
          <a:prstGeom prst="rect">
            <a:avLst/>
          </a:prstGeom>
          <a:ln>
            <a:round/>
          </a:ln>
        </p:spPr>
        <p:style>
          <a:lnRef idx="2">
            <a:schemeClr val="accent6"/>
          </a:lnRef>
          <a:fillRef idx="1">
            <a:schemeClr val="lt1"/>
          </a:fillRef>
          <a:effectRef idx="0">
            <a:schemeClr val="accent6"/>
          </a:effectRef>
          <a:fontRef idx="minor"/>
        </p:style>
        <p:txBody>
          <a:bodyPr lIns="90000" tIns="45000" rIns="90000" bIns="45000"/>
          <a:lstStyle/>
          <a:p>
            <a:pPr>
              <a:spcBef>
                <a:spcPts val="900"/>
              </a:spcBef>
            </a:pPr>
            <a:r>
              <a:rPr lang="en-US" altLang="zh-CN" dirty="0" smtClean="0"/>
              <a:t>Summarize:</a:t>
            </a:r>
            <a:endParaRPr lang="en-US" altLang="zh-CN"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CustomShape 4"/>
          <p:cNvSpPr/>
          <p:nvPr/>
        </p:nvSpPr>
        <p:spPr>
          <a:xfrm>
            <a:off x="571320" y="1285920"/>
            <a:ext cx="1284480" cy="367920"/>
          </a:xfrm>
          <a:prstGeom prst="rect">
            <a:avLst/>
          </a:prstGeom>
          <a:noFill/>
          <a:ln>
            <a:noFill/>
          </a:ln>
        </p:spPr>
        <p:style>
          <a:lnRef idx="0">
            <a:srgbClr val="FFFFFF"/>
          </a:lnRef>
          <a:fillRef idx="0">
            <a:srgbClr val="FFFFFF"/>
          </a:fillRef>
          <a:effectRef idx="0">
            <a:srgbClr val="FFFFFF"/>
          </a:effectRef>
          <a:fontRef idx="minor"/>
        </p:style>
      </p:sp>
      <p:sp>
        <p:nvSpPr>
          <p:cNvPr id="65" name="CustomShape 5"/>
          <p:cNvSpPr/>
          <p:nvPr/>
        </p:nvSpPr>
        <p:spPr>
          <a:xfrm>
            <a:off x="3226023" y="785880"/>
            <a:ext cx="3146177" cy="455040"/>
          </a:xfrm>
          <a:prstGeom prst="rect">
            <a:avLst/>
          </a:prstGeom>
          <a:ln>
            <a:round/>
          </a:ln>
        </p:spPr>
        <p:style>
          <a:lnRef idx="2">
            <a:schemeClr val="accent6"/>
          </a:lnRef>
          <a:fillRef idx="1">
            <a:schemeClr val="lt1"/>
          </a:fillRef>
          <a:effectRef idx="0">
            <a:schemeClr val="accent6"/>
          </a:effectRef>
          <a:fontRef idx="minor"/>
        </p:style>
        <p:txBody>
          <a:bodyPr lIns="90000" tIns="45000" rIns="90000" bIns="45000"/>
          <a:lstStyle/>
          <a:p>
            <a:pPr algn="ctr">
              <a:lnSpc>
                <a:spcPct val="100000"/>
              </a:lnSpc>
              <a:spcBef>
                <a:spcPts val="1200"/>
              </a:spcBef>
            </a:pPr>
            <a:r>
              <a:rPr lang="en-US" sz="2400" b="1" spc="-1" dirty="0">
                <a:solidFill>
                  <a:srgbClr val="000000"/>
                </a:solidFill>
                <a:uFill>
                  <a:solidFill>
                    <a:srgbClr val="FFFFFF"/>
                  </a:solidFill>
                </a:uFill>
                <a:latin typeface="Calibri" panose="020F0502020204030204"/>
              </a:rPr>
              <a:t>Material introduction</a:t>
            </a:r>
            <a:endParaRPr lang="en-US" sz="2400" b="0" strike="noStrike" spc="-1" dirty="0">
              <a:solidFill>
                <a:srgbClr val="000000"/>
              </a:solidFill>
              <a:uFill>
                <a:solidFill>
                  <a:srgbClr val="FFFFFF"/>
                </a:solidFill>
              </a:uFill>
              <a:latin typeface="Arial" panose="020B0604020202020204"/>
            </a:endParaRPr>
          </a:p>
        </p:txBody>
      </p:sp>
      <p:sp>
        <p:nvSpPr>
          <p:cNvPr id="66" name="CustomShape 6"/>
          <p:cNvSpPr/>
          <p:nvPr/>
        </p:nvSpPr>
        <p:spPr>
          <a:xfrm>
            <a:off x="0" y="1285920"/>
            <a:ext cx="8747280" cy="2143080"/>
          </a:xfrm>
          <a:prstGeom prst="rect">
            <a:avLst/>
          </a:prstGeom>
          <a:noFill/>
          <a:ln w="9360">
            <a:noFill/>
          </a:ln>
        </p:spPr>
        <p:style>
          <a:lnRef idx="0">
            <a:srgbClr val="FFFFFF"/>
          </a:lnRef>
          <a:fillRef idx="0">
            <a:srgbClr val="FFFFFF"/>
          </a:fillRef>
          <a:effectRef idx="0">
            <a:srgbClr val="FFFFFF"/>
          </a:effectRef>
          <a:fontRef idx="minor"/>
        </p:style>
        <p:txBody>
          <a:bodyPr lIns="90000" tIns="45000" rIns="90000" bIns="45000"/>
          <a:lstStyle/>
          <a:p>
            <a:pPr>
              <a:lnSpc>
                <a:spcPct val="100000"/>
              </a:lnSpc>
              <a:spcBef>
                <a:spcPts val="360"/>
              </a:spcBef>
            </a:pPr>
            <a:r>
              <a:rPr lang="en-US" sz="1400" b="1" spc="-1" dirty="0" smtClean="0">
                <a:solidFill>
                  <a:schemeClr val="tx1">
                    <a:lumMod val="75000"/>
                    <a:lumOff val="25000"/>
                  </a:schemeClr>
                </a:solidFill>
                <a:uFill>
                  <a:solidFill>
                    <a:srgbClr val="FFFFFF"/>
                  </a:solidFill>
                </a:uFill>
                <a:latin typeface="华文细黑"/>
                <a:ea typeface="华文细黑"/>
              </a:rPr>
              <a:t>V</a:t>
            </a:r>
            <a:r>
              <a:rPr lang="en-US" sz="1400" b="1" strike="noStrike" spc="-1" dirty="0" smtClean="0">
                <a:solidFill>
                  <a:schemeClr val="tx1">
                    <a:lumMod val="75000"/>
                    <a:lumOff val="25000"/>
                  </a:schemeClr>
                </a:solidFill>
                <a:uFill>
                  <a:solidFill>
                    <a:srgbClr val="FFFFFF"/>
                  </a:solidFill>
                </a:uFill>
                <a:latin typeface="华文细黑"/>
                <a:ea typeface="华文细黑"/>
              </a:rPr>
              <a:t>iscosity: </a:t>
            </a:r>
            <a:r>
              <a:rPr lang="en-US" sz="1400" spc="-1" dirty="0" smtClean="0">
                <a:solidFill>
                  <a:schemeClr val="tx1">
                    <a:lumMod val="75000"/>
                    <a:lumOff val="25000"/>
                  </a:schemeClr>
                </a:solidFill>
                <a:uFill>
                  <a:solidFill>
                    <a:srgbClr val="FFFFFF"/>
                  </a:solidFill>
                </a:uFill>
                <a:latin typeface="华文细黑"/>
                <a:ea typeface="华文细黑"/>
              </a:rPr>
              <a:t>The </a:t>
            </a:r>
            <a:r>
              <a:rPr lang="en-US" sz="1400" spc="-1" dirty="0">
                <a:solidFill>
                  <a:schemeClr val="tx1">
                    <a:lumMod val="75000"/>
                    <a:lumOff val="25000"/>
                  </a:schemeClr>
                </a:solidFill>
                <a:uFill>
                  <a:solidFill>
                    <a:srgbClr val="FFFFFF"/>
                  </a:solidFill>
                </a:uFill>
                <a:latin typeface="华文细黑"/>
                <a:ea typeface="华文细黑"/>
              </a:rPr>
              <a:t>higher the viscosity, the greater the flow resistance and the difficulty of the flow. For the general thermoplastic, the viscosity is a function of the plastic composition, temperature, pressure and shear rate. As to the temperature effect, the viscosity of the thermoplastic is generally reduced with the temperature.</a:t>
            </a:r>
          </a:p>
          <a:p>
            <a:pPr>
              <a:lnSpc>
                <a:spcPct val="100000"/>
              </a:lnSpc>
              <a:spcBef>
                <a:spcPts val="360"/>
              </a:spcBef>
            </a:pPr>
            <a:r>
              <a:rPr lang="en-US" sz="1400" b="1" strike="noStrike" spc="-1" dirty="0" smtClean="0">
                <a:solidFill>
                  <a:schemeClr val="tx1">
                    <a:lumMod val="75000"/>
                    <a:lumOff val="25000"/>
                  </a:schemeClr>
                </a:solidFill>
                <a:uFill>
                  <a:solidFill>
                    <a:srgbClr val="FFFFFF"/>
                  </a:solidFill>
                </a:uFill>
                <a:latin typeface="华文细黑"/>
                <a:ea typeface="华文细黑"/>
              </a:rPr>
              <a:t>PVT </a:t>
            </a:r>
            <a:r>
              <a:rPr lang="en-US" sz="1400" b="1" strike="noStrike" spc="-1" dirty="0">
                <a:solidFill>
                  <a:schemeClr val="tx1">
                    <a:lumMod val="75000"/>
                    <a:lumOff val="25000"/>
                  </a:schemeClr>
                </a:solidFill>
                <a:uFill>
                  <a:solidFill>
                    <a:srgbClr val="FFFFFF"/>
                  </a:solidFill>
                </a:uFill>
                <a:latin typeface="华文细黑"/>
                <a:ea typeface="华文细黑"/>
              </a:rPr>
              <a:t>(PVT Relationship</a:t>
            </a:r>
            <a:r>
              <a:rPr lang="en-US" sz="1400" b="1" strike="noStrike" spc="-1" dirty="0" smtClean="0">
                <a:solidFill>
                  <a:schemeClr val="tx1">
                    <a:lumMod val="75000"/>
                    <a:lumOff val="25000"/>
                  </a:schemeClr>
                </a:solidFill>
                <a:uFill>
                  <a:solidFill>
                    <a:srgbClr val="FFFFFF"/>
                  </a:solidFill>
                </a:uFill>
                <a:latin typeface="华文细黑"/>
                <a:ea typeface="华文细黑"/>
              </a:rPr>
              <a:t>)</a:t>
            </a:r>
            <a:r>
              <a:rPr lang="en-US" sz="1400" b="1" spc="-1" dirty="0">
                <a:solidFill>
                  <a:schemeClr val="tx1">
                    <a:lumMod val="75000"/>
                    <a:lumOff val="25000"/>
                  </a:schemeClr>
                </a:solidFill>
                <a:uFill>
                  <a:solidFill>
                    <a:srgbClr val="FFFFFF"/>
                  </a:solidFill>
                </a:uFill>
                <a:latin typeface="华文细黑"/>
                <a:ea typeface="华文细黑"/>
              </a:rPr>
              <a:t>: </a:t>
            </a:r>
            <a:r>
              <a:rPr lang="en-US" sz="1400" spc="-1" dirty="0">
                <a:solidFill>
                  <a:schemeClr val="tx1">
                    <a:lumMod val="75000"/>
                    <a:lumOff val="25000"/>
                  </a:schemeClr>
                </a:solidFill>
                <a:uFill>
                  <a:solidFill>
                    <a:srgbClr val="FFFFFF"/>
                  </a:solidFill>
                </a:uFill>
                <a:latin typeface="华文细黑"/>
                <a:ea typeface="华文细黑"/>
              </a:rPr>
              <a:t>The specific volume or density of plastic is a function of phase state, temperature, pressure, etc. in general, it can be quantified by the state equation (state equation) or PVT equation. One but the model parameters are obtained by experiment, and the specific volume or density value of the plastic at a certain temperature pressure can be </a:t>
            </a:r>
            <a:r>
              <a:rPr lang="en-US" sz="1400" spc="-1" dirty="0" smtClean="0">
                <a:solidFill>
                  <a:schemeClr val="tx1">
                    <a:lumMod val="75000"/>
                    <a:lumOff val="25000"/>
                  </a:schemeClr>
                </a:solidFill>
                <a:uFill>
                  <a:solidFill>
                    <a:srgbClr val="FFFFFF"/>
                  </a:solidFill>
                </a:uFill>
                <a:latin typeface="华文细黑"/>
                <a:ea typeface="华文细黑"/>
              </a:rPr>
              <a:t>obtained.</a:t>
            </a:r>
            <a:endParaRPr lang="en-US" sz="1400" b="0" strike="noStrike" spc="-1" dirty="0">
              <a:solidFill>
                <a:schemeClr val="tx1">
                  <a:lumMod val="75000"/>
                  <a:lumOff val="25000"/>
                </a:schemeClr>
              </a:solidFill>
              <a:uFill>
                <a:solidFill>
                  <a:srgbClr val="FFFFFF"/>
                </a:solidFill>
              </a:uFill>
              <a:latin typeface="Arial" panose="020B0604020202020204"/>
            </a:endParaRPr>
          </a:p>
        </p:txBody>
      </p:sp>
      <p:sp>
        <p:nvSpPr>
          <p:cNvPr id="67" name="CustomShape 7"/>
          <p:cNvSpPr/>
          <p:nvPr/>
        </p:nvSpPr>
        <p:spPr>
          <a:xfrm>
            <a:off x="0" y="0"/>
            <a:ext cx="303480" cy="303480"/>
          </a:xfrm>
          <a:prstGeom prst="rect">
            <a:avLst/>
          </a:prstGeom>
          <a:noFill/>
          <a:ln>
            <a:noFill/>
          </a:ln>
        </p:spPr>
        <p:style>
          <a:lnRef idx="0">
            <a:srgbClr val="FFFFFF"/>
          </a:lnRef>
          <a:fillRef idx="0">
            <a:srgbClr val="FFFFFF"/>
          </a:fillRef>
          <a:effectRef idx="0">
            <a:srgbClr val="FFFFFF"/>
          </a:effectRef>
          <a:fontRef idx="minor"/>
        </p:style>
      </p:sp>
      <p:pic>
        <p:nvPicPr>
          <p:cNvPr id="3074" name="Picture 2"/>
          <p:cNvPicPr>
            <a:picLocks noChangeAspect="1" noChangeArrowheads="1"/>
          </p:cNvPicPr>
          <p:nvPr/>
        </p:nvPicPr>
        <p:blipFill>
          <a:blip r:embed="rId2" cstate="print"/>
          <a:srcRect/>
          <a:stretch>
            <a:fillRect/>
          </a:stretch>
        </p:blipFill>
        <p:spPr bwMode="auto">
          <a:xfrm>
            <a:off x="570920" y="3573016"/>
            <a:ext cx="3960440" cy="2585387"/>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4737224" y="3645024"/>
            <a:ext cx="3604815" cy="25058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2918643" y="1484784"/>
            <a:ext cx="3741589" cy="4220645"/>
          </a:xfrm>
          <a:prstGeom prst="rect">
            <a:avLst/>
          </a:prstGeom>
          <a:noFill/>
          <a:ln w="9525">
            <a:noFill/>
            <a:miter lim="800000"/>
            <a:headEnd/>
            <a:tailEnd/>
          </a:ln>
        </p:spPr>
      </p:pic>
      <p:sp>
        <p:nvSpPr>
          <p:cNvPr id="14" name="TextBox 13"/>
          <p:cNvSpPr txBox="1"/>
          <p:nvPr/>
        </p:nvSpPr>
        <p:spPr>
          <a:xfrm>
            <a:off x="2051720" y="5681269"/>
            <a:ext cx="1203479"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zh-CN" sz="1400" dirty="0" smtClean="0"/>
              <a:t>Runner </a:t>
            </a:r>
            <a:r>
              <a:rPr lang="en-US" altLang="zh-CN" sz="1400" dirty="0" smtClean="0">
                <a:latin typeface="AngsanaUPC"/>
                <a:cs typeface="AngsanaUPC"/>
              </a:rPr>
              <a:t>Ø</a:t>
            </a:r>
            <a:r>
              <a:rPr lang="en-US" altLang="zh-CN" sz="1400" dirty="0" smtClean="0"/>
              <a:t>6</a:t>
            </a:r>
            <a:endParaRPr lang="zh-CN" altLang="en-US" sz="1400" dirty="0"/>
          </a:p>
        </p:txBody>
      </p:sp>
      <p:sp>
        <p:nvSpPr>
          <p:cNvPr id="19" name="TextBox 18"/>
          <p:cNvSpPr txBox="1"/>
          <p:nvPr/>
        </p:nvSpPr>
        <p:spPr>
          <a:xfrm>
            <a:off x="1691680" y="4129335"/>
            <a:ext cx="1082947"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zh-CN" sz="1400" dirty="0" smtClean="0"/>
              <a:t>Gate </a:t>
            </a:r>
            <a:r>
              <a:rPr lang="en-US" altLang="zh-CN" sz="1400" dirty="0" smtClean="0">
                <a:latin typeface="AngsanaUPC"/>
                <a:cs typeface="AngsanaUPC"/>
              </a:rPr>
              <a:t>Ø.</a:t>
            </a:r>
            <a:r>
              <a:rPr lang="en-US" altLang="zh-CN" sz="1400" dirty="0" smtClean="0"/>
              <a:t>1.5</a:t>
            </a:r>
            <a:endParaRPr lang="zh-CN" altLang="en-US" sz="1400" dirty="0"/>
          </a:p>
        </p:txBody>
      </p:sp>
      <p:cxnSp>
        <p:nvCxnSpPr>
          <p:cNvPr id="22" name="直接箭头连接符 21"/>
          <p:cNvCxnSpPr/>
          <p:nvPr/>
        </p:nvCxnSpPr>
        <p:spPr>
          <a:xfrm flipV="1">
            <a:off x="2990651" y="5238320"/>
            <a:ext cx="504056" cy="4229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a:off x="2774627" y="4293096"/>
            <a:ext cx="1080120"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flipH="1">
            <a:off x="3350691" y="1700808"/>
            <a:ext cx="1296144"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646835" y="1556792"/>
            <a:ext cx="1797373" cy="33855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zh-CN" sz="1600" dirty="0" smtClean="0"/>
              <a:t>Main runner </a:t>
            </a:r>
            <a:r>
              <a:rPr lang="en-US" altLang="zh-CN" sz="1600" dirty="0" smtClean="0">
                <a:cs typeface="AngsanaUPC"/>
              </a:rPr>
              <a:t>Ø3.5</a:t>
            </a:r>
            <a:endParaRPr lang="zh-CN" altLang="en-US" sz="1600" dirty="0"/>
          </a:p>
        </p:txBody>
      </p:sp>
      <p:sp>
        <p:nvSpPr>
          <p:cNvPr id="16" name="CustomShape 5"/>
          <p:cNvSpPr/>
          <p:nvPr/>
        </p:nvSpPr>
        <p:spPr>
          <a:xfrm>
            <a:off x="3235680" y="764704"/>
            <a:ext cx="2309842" cy="500040"/>
          </a:xfrm>
          <a:prstGeom prst="rect">
            <a:avLst/>
          </a:prstGeom>
          <a:ln>
            <a:round/>
          </a:ln>
        </p:spPr>
        <p:style>
          <a:lnRef idx="2">
            <a:schemeClr val="accent6"/>
          </a:lnRef>
          <a:fillRef idx="1">
            <a:schemeClr val="lt1"/>
          </a:fillRef>
          <a:effectRef idx="0">
            <a:schemeClr val="accent6"/>
          </a:effectRef>
          <a:fontRef idx="minor"/>
        </p:style>
        <p:txBody>
          <a:bodyPr lIns="90000" tIns="45000" rIns="90000" bIns="45000"/>
          <a:lstStyle/>
          <a:p>
            <a:pPr algn="ctr">
              <a:lnSpc>
                <a:spcPct val="100000"/>
              </a:lnSpc>
              <a:spcBef>
                <a:spcPts val="1200"/>
              </a:spcBef>
            </a:pPr>
            <a:r>
              <a:rPr lang="en-US" altLang="zh-CN" sz="2400" b="1" spc="-1" dirty="0">
                <a:solidFill>
                  <a:srgbClr val="000000"/>
                </a:solidFill>
                <a:uFill>
                  <a:solidFill>
                    <a:srgbClr val="FFFFFF"/>
                  </a:solidFill>
                </a:uFill>
                <a:latin typeface="Calibri" pitchFamily="34" charset="0"/>
                <a:cs typeface="Calibri" pitchFamily="34" charset="0"/>
              </a:rPr>
              <a:t>Runner system</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CustomShape 4"/>
          <p:cNvSpPr/>
          <p:nvPr/>
        </p:nvSpPr>
        <p:spPr>
          <a:xfrm>
            <a:off x="571320" y="1285920"/>
            <a:ext cx="1284480" cy="367920"/>
          </a:xfrm>
          <a:prstGeom prst="rect">
            <a:avLst/>
          </a:prstGeom>
          <a:noFill/>
          <a:ln>
            <a:noFill/>
          </a:ln>
        </p:spPr>
        <p:style>
          <a:lnRef idx="0">
            <a:srgbClr val="FFFFFF"/>
          </a:lnRef>
          <a:fillRef idx="0">
            <a:srgbClr val="FFFFFF"/>
          </a:fillRef>
          <a:effectRef idx="0">
            <a:srgbClr val="FFFFFF"/>
          </a:effectRef>
          <a:fontRef idx="minor"/>
        </p:style>
      </p:sp>
      <p:sp>
        <p:nvSpPr>
          <p:cNvPr id="86" name="CustomShape 5"/>
          <p:cNvSpPr/>
          <p:nvPr/>
        </p:nvSpPr>
        <p:spPr>
          <a:xfrm>
            <a:off x="3571920" y="785880"/>
            <a:ext cx="2008192" cy="500040"/>
          </a:xfrm>
          <a:prstGeom prst="rect">
            <a:avLst/>
          </a:prstGeom>
          <a:ln>
            <a:round/>
          </a:ln>
        </p:spPr>
        <p:style>
          <a:lnRef idx="2">
            <a:schemeClr val="accent6"/>
          </a:lnRef>
          <a:fillRef idx="1">
            <a:schemeClr val="lt1"/>
          </a:fillRef>
          <a:effectRef idx="0">
            <a:schemeClr val="accent6"/>
          </a:effectRef>
          <a:fontRef idx="minor"/>
        </p:style>
        <p:txBody>
          <a:bodyPr lIns="90000" tIns="45000" rIns="90000" bIns="45000"/>
          <a:lstStyle/>
          <a:p>
            <a:pPr algn="ctr">
              <a:lnSpc>
                <a:spcPct val="100000"/>
              </a:lnSpc>
              <a:spcBef>
                <a:spcPts val="1200"/>
              </a:spcBef>
            </a:pPr>
            <a:r>
              <a:rPr lang="en-US" sz="2400" b="1" spc="-1" dirty="0">
                <a:solidFill>
                  <a:srgbClr val="000000"/>
                </a:solidFill>
                <a:uFill>
                  <a:solidFill>
                    <a:srgbClr val="FFFFFF"/>
                  </a:solidFill>
                </a:uFill>
                <a:latin typeface="Calibri" pitchFamily="34" charset="0"/>
                <a:cs typeface="Calibri" pitchFamily="34" charset="0"/>
              </a:rPr>
              <a:t>Fill Pattern </a:t>
            </a:r>
            <a:endParaRPr lang="en-US" sz="2400" b="1" strike="noStrike" spc="-1" dirty="0">
              <a:solidFill>
                <a:srgbClr val="000000"/>
              </a:solidFill>
              <a:uFill>
                <a:solidFill>
                  <a:srgbClr val="FFFFFF"/>
                </a:solidFill>
              </a:uFill>
              <a:latin typeface="Calibri" pitchFamily="34" charset="0"/>
              <a:cs typeface="Calibri" pitchFamily="34" charset="0"/>
            </a:endParaRPr>
          </a:p>
        </p:txBody>
      </p:sp>
      <p:sp>
        <p:nvSpPr>
          <p:cNvPr id="87" name="CustomShape 6"/>
          <p:cNvSpPr/>
          <p:nvPr/>
        </p:nvSpPr>
        <p:spPr>
          <a:xfrm>
            <a:off x="214200" y="5679000"/>
            <a:ext cx="8352000" cy="1026720"/>
          </a:xfrm>
          <a:prstGeom prst="rect">
            <a:avLst/>
          </a:prstGeom>
          <a:noFill/>
          <a:ln w="9360">
            <a:noFill/>
          </a:ln>
        </p:spPr>
        <p:style>
          <a:lnRef idx="0">
            <a:srgbClr val="FFFFFF"/>
          </a:lnRef>
          <a:fillRef idx="0">
            <a:srgbClr val="FFFFFF"/>
          </a:fillRef>
          <a:effectRef idx="0">
            <a:srgbClr val="FFFFFF"/>
          </a:effectRef>
          <a:fontRef idx="minor"/>
        </p:style>
        <p:txBody>
          <a:bodyPr lIns="90000" tIns="45000" rIns="90000" bIns="45000"/>
          <a:lstStyle/>
          <a:p>
            <a:pPr algn="just">
              <a:lnSpc>
                <a:spcPct val="100000"/>
              </a:lnSpc>
              <a:spcBef>
                <a:spcPts val="900"/>
              </a:spcBef>
            </a:pPr>
            <a:r>
              <a:rPr lang="en-US" sz="1800" b="0" strike="noStrike" spc="-1" dirty="0" smtClean="0">
                <a:solidFill>
                  <a:srgbClr val="000000"/>
                </a:solidFill>
                <a:uFill>
                  <a:solidFill>
                    <a:srgbClr val="FFFFFF"/>
                  </a:solidFill>
                </a:uFill>
                <a:latin typeface="Calibri" panose="020F0502020204030204"/>
                <a:ea typeface="DejaVu Sans" panose="020B0603030804020204"/>
              </a:rPr>
              <a:t>It is finish fill by </a:t>
            </a:r>
            <a:r>
              <a:rPr lang="en-US" spc="-1" dirty="0" smtClean="0">
                <a:solidFill>
                  <a:srgbClr val="000000"/>
                </a:solidFill>
                <a:uFill>
                  <a:solidFill>
                    <a:srgbClr val="FFFFFF"/>
                  </a:solidFill>
                </a:uFill>
                <a:latin typeface="Calibri" panose="020F0502020204030204"/>
                <a:ea typeface="DejaVu Sans" panose="020B0603030804020204"/>
              </a:rPr>
              <a:t>2.277s</a:t>
            </a:r>
            <a:r>
              <a:rPr lang="en-US" spc="-1" dirty="0">
                <a:solidFill>
                  <a:srgbClr val="000000"/>
                </a:solidFill>
                <a:uFill>
                  <a:solidFill>
                    <a:srgbClr val="FFFFFF"/>
                  </a:solidFill>
                </a:uFill>
                <a:latin typeface="Calibri" panose="020F0502020204030204"/>
              </a:rPr>
              <a:t>. The simulation results show that the current gate condition can meet the molding requirements</a:t>
            </a:r>
            <a:r>
              <a:rPr lang="en-US" spc="-1" dirty="0" smtClean="0">
                <a:solidFill>
                  <a:srgbClr val="000000"/>
                </a:solidFill>
                <a:uFill>
                  <a:solidFill>
                    <a:srgbClr val="FFFFFF"/>
                  </a:solidFill>
                </a:uFill>
                <a:latin typeface="Calibri" panose="020F0502020204030204"/>
              </a:rPr>
              <a:t>.</a:t>
            </a:r>
            <a:endParaRPr lang="en-US" sz="1800" b="0" strike="noStrike" spc="-1" dirty="0">
              <a:solidFill>
                <a:srgbClr val="000000"/>
              </a:solidFill>
              <a:uFill>
                <a:solidFill>
                  <a:srgbClr val="FFFFFF"/>
                </a:solidFill>
              </a:uFill>
              <a:latin typeface="Arial" panose="020B0604020202020204"/>
            </a:endParaRPr>
          </a:p>
          <a:p>
            <a:pPr algn="just">
              <a:lnSpc>
                <a:spcPct val="100000"/>
              </a:lnSpc>
              <a:spcBef>
                <a:spcPts val="900"/>
              </a:spcBef>
            </a:pPr>
            <a:endParaRPr lang="en-US" sz="1800" b="0" strike="noStrike" spc="-1" dirty="0">
              <a:solidFill>
                <a:srgbClr val="000000"/>
              </a:solidFill>
              <a:uFill>
                <a:solidFill>
                  <a:srgbClr val="FFFFFF"/>
                </a:solidFill>
              </a:uFill>
              <a:latin typeface="Arial" panose="020B0604020202020204"/>
            </a:endParaRPr>
          </a:p>
        </p:txBody>
      </p:sp>
      <p:pic>
        <p:nvPicPr>
          <p:cNvPr id="2" name="Picture 2"/>
          <p:cNvPicPr>
            <a:picLocks noChangeAspect="1" noChangeArrowheads="1"/>
          </p:cNvPicPr>
          <p:nvPr/>
        </p:nvPicPr>
        <p:blipFill>
          <a:blip r:embed="rId2" cstate="print"/>
          <a:srcRect/>
          <a:stretch>
            <a:fillRect/>
          </a:stretch>
        </p:blipFill>
        <p:spPr bwMode="auto">
          <a:xfrm>
            <a:off x="2863240" y="1340768"/>
            <a:ext cx="3570337" cy="43467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CustomShape 4"/>
          <p:cNvSpPr/>
          <p:nvPr/>
        </p:nvSpPr>
        <p:spPr>
          <a:xfrm>
            <a:off x="571320" y="1285920"/>
            <a:ext cx="1284480" cy="367920"/>
          </a:xfrm>
          <a:prstGeom prst="rect">
            <a:avLst/>
          </a:prstGeom>
          <a:noFill/>
          <a:ln>
            <a:noFill/>
          </a:ln>
        </p:spPr>
        <p:style>
          <a:lnRef idx="0">
            <a:srgbClr val="FFFFFF"/>
          </a:lnRef>
          <a:fillRef idx="0">
            <a:srgbClr val="FFFFFF"/>
          </a:fillRef>
          <a:effectRef idx="0">
            <a:srgbClr val="FFFFFF"/>
          </a:effectRef>
          <a:fontRef idx="minor"/>
        </p:style>
      </p:sp>
      <p:sp>
        <p:nvSpPr>
          <p:cNvPr id="97" name="CustomShape 6"/>
          <p:cNvSpPr/>
          <p:nvPr/>
        </p:nvSpPr>
        <p:spPr>
          <a:xfrm>
            <a:off x="6596280" y="3071880"/>
            <a:ext cx="2446560" cy="285840"/>
          </a:xfrm>
          <a:prstGeom prst="rect">
            <a:avLst/>
          </a:prstGeom>
          <a:noFill/>
          <a:ln w="9360">
            <a:noFill/>
          </a:ln>
        </p:spPr>
        <p:style>
          <a:lnRef idx="0">
            <a:srgbClr val="FFFFFF"/>
          </a:lnRef>
          <a:fillRef idx="0">
            <a:srgbClr val="FFFFFF"/>
          </a:fillRef>
          <a:effectRef idx="0">
            <a:srgbClr val="FFFFFF"/>
          </a:effectRef>
          <a:fontRef idx="minor"/>
        </p:style>
        <p:txBody>
          <a:bodyPr wrap="none" lIns="90000" tIns="45000" rIns="90000" bIns="45000" anchor="ctr"/>
          <a:lstStyle/>
          <a:p>
            <a:pPr algn="ctr">
              <a:lnSpc>
                <a:spcPct val="100000"/>
              </a:lnSpc>
            </a:pPr>
            <a:r>
              <a:rPr lang="en-US" sz="1800" b="1" strike="noStrike" spc="-1" dirty="0" smtClean="0">
                <a:solidFill>
                  <a:srgbClr val="FF0066"/>
                </a:solidFill>
                <a:uFill>
                  <a:solidFill>
                    <a:srgbClr val="FFFFFF"/>
                  </a:solidFill>
                </a:uFill>
                <a:latin typeface="Calibri" panose="020F0502020204030204"/>
                <a:ea typeface="楷体_GB2312"/>
              </a:rPr>
              <a:t>Play</a:t>
            </a:r>
            <a:endParaRPr lang="en-US" sz="1800" b="1" strike="noStrike" spc="-1" dirty="0">
              <a:solidFill>
                <a:srgbClr val="000000"/>
              </a:solidFill>
              <a:uFill>
                <a:solidFill>
                  <a:srgbClr val="FFFFFF"/>
                </a:solidFill>
              </a:uFill>
              <a:latin typeface="Arial" panose="020B0604020202020204"/>
            </a:endParaRPr>
          </a:p>
        </p:txBody>
      </p:sp>
      <p:sp>
        <p:nvSpPr>
          <p:cNvPr id="98" name="CustomShape 7"/>
          <p:cNvSpPr/>
          <p:nvPr/>
        </p:nvSpPr>
        <p:spPr>
          <a:xfrm>
            <a:off x="7162440" y="3429000"/>
            <a:ext cx="1297992" cy="576064"/>
          </a:xfrm>
          <a:prstGeom prst="ellipse">
            <a:avLst/>
          </a:prstGeom>
          <a:ln/>
        </p:spPr>
        <p:style>
          <a:lnRef idx="2">
            <a:schemeClr val="accent6">
              <a:shade val="50000"/>
            </a:schemeClr>
          </a:lnRef>
          <a:fillRef idx="1">
            <a:schemeClr val="accent6"/>
          </a:fillRef>
          <a:effectRef idx="0">
            <a:schemeClr val="accent6"/>
          </a:effectRef>
          <a:fontRef idx="minor">
            <a:schemeClr val="lt1"/>
          </a:fontRef>
        </p:style>
      </p:sp>
      <p:pic>
        <p:nvPicPr>
          <p:cNvPr id="2" name="Picture 2" descr="D:\HITACHI-F\ou yang\2018.07.27\EG20181166\001.gif"/>
          <p:cNvPicPr>
            <a:picLocks noChangeAspect="1" noChangeArrowheads="1"/>
          </p:cNvPicPr>
          <p:nvPr/>
        </p:nvPicPr>
        <p:blipFill>
          <a:blip r:embed="rId2" cstate="print"/>
          <a:srcRect/>
          <a:stretch>
            <a:fillRect/>
          </a:stretch>
        </p:blipFill>
        <p:spPr bwMode="auto">
          <a:xfrm>
            <a:off x="971600" y="1628800"/>
            <a:ext cx="5256584" cy="4069870"/>
          </a:xfrm>
          <a:prstGeom prst="rect">
            <a:avLst/>
          </a:prstGeom>
          <a:noFill/>
        </p:spPr>
      </p:pic>
      <p:sp>
        <p:nvSpPr>
          <p:cNvPr id="4" name="TextBox 3"/>
          <p:cNvSpPr txBox="1"/>
          <p:nvPr/>
        </p:nvSpPr>
        <p:spPr>
          <a:xfrm>
            <a:off x="7162440" y="3564305"/>
            <a:ext cx="1297992" cy="584775"/>
          </a:xfrm>
          <a:prstGeom prst="rect">
            <a:avLst/>
          </a:prstGeom>
          <a:noFill/>
        </p:spPr>
        <p:txBody>
          <a:bodyPr wrap="square" rtlCol="0">
            <a:spAutoFit/>
          </a:bodyPr>
          <a:lstStyle/>
          <a:p>
            <a:pPr algn="ctr"/>
            <a:r>
              <a:rPr lang="en-US" altLang="zh-CN" sz="1600" b="1" spc="-1" dirty="0" smtClean="0">
                <a:solidFill>
                  <a:schemeClr val="bg1"/>
                </a:solidFill>
                <a:uFill>
                  <a:solidFill>
                    <a:srgbClr val="FFFFFF"/>
                  </a:solidFill>
                </a:uFill>
              </a:rPr>
              <a:t>Shift+F5 </a:t>
            </a:r>
            <a:endParaRPr lang="en-US" altLang="zh-CN" sz="1600" b="1" spc="-1" dirty="0">
              <a:solidFill>
                <a:schemeClr val="bg1"/>
              </a:solidFill>
              <a:uFill>
                <a:solidFill>
                  <a:srgbClr val="FFFFFF"/>
                </a:solidFill>
              </a:uFill>
            </a:endParaRPr>
          </a:p>
          <a:p>
            <a:pPr algn="ctr"/>
            <a:endParaRPr lang="zh-CN" altLang="en-US" sz="1600" dirty="0"/>
          </a:p>
        </p:txBody>
      </p:sp>
      <p:sp>
        <p:nvSpPr>
          <p:cNvPr id="16" name="CustomShape 5"/>
          <p:cNvSpPr/>
          <p:nvPr/>
        </p:nvSpPr>
        <p:spPr>
          <a:xfrm>
            <a:off x="3571920" y="785880"/>
            <a:ext cx="3024360" cy="500040"/>
          </a:xfrm>
          <a:prstGeom prst="rect">
            <a:avLst/>
          </a:prstGeom>
          <a:ln>
            <a:round/>
          </a:ln>
        </p:spPr>
        <p:style>
          <a:lnRef idx="2">
            <a:schemeClr val="accent6"/>
          </a:lnRef>
          <a:fillRef idx="1">
            <a:schemeClr val="lt1"/>
          </a:fillRef>
          <a:effectRef idx="0">
            <a:schemeClr val="accent6"/>
          </a:effectRef>
          <a:fontRef idx="minor"/>
        </p:style>
        <p:txBody>
          <a:bodyPr lIns="90000" tIns="45000" rIns="90000" bIns="45000"/>
          <a:lstStyle/>
          <a:p>
            <a:pPr algn="ctr">
              <a:lnSpc>
                <a:spcPct val="100000"/>
              </a:lnSpc>
              <a:spcBef>
                <a:spcPts val="1200"/>
              </a:spcBef>
            </a:pPr>
            <a:r>
              <a:rPr lang="en-US" altLang="zh-CN" sz="2400" b="1" spc="-1" dirty="0">
                <a:solidFill>
                  <a:srgbClr val="000000"/>
                </a:solidFill>
                <a:uFill>
                  <a:solidFill>
                    <a:srgbClr val="FFFFFF"/>
                  </a:solidFill>
                </a:uFill>
                <a:latin typeface="Calibri" panose="020F0502020204030204"/>
              </a:rPr>
              <a:t>Part </a:t>
            </a:r>
            <a:r>
              <a:rPr lang="en-US" altLang="zh-CN" sz="2400" b="1" spc="-1" dirty="0" smtClean="0">
                <a:solidFill>
                  <a:srgbClr val="000000"/>
                </a:solidFill>
                <a:uFill>
                  <a:solidFill>
                    <a:srgbClr val="FFFFFF"/>
                  </a:solidFill>
                </a:uFill>
                <a:latin typeface="Calibri" panose="020F0502020204030204"/>
              </a:rPr>
              <a:t>fill (</a:t>
            </a:r>
            <a:r>
              <a:rPr lang="en-US" altLang="zh-CN" sz="2400" dirty="0" smtClean="0">
                <a:ea typeface="PMingLiU" pitchFamily="18" charset="-120"/>
              </a:rPr>
              <a:t>animation)</a:t>
            </a:r>
            <a:endParaRPr lang="en-US" altLang="zh-CN" sz="2400" spc="-1" dirty="0">
              <a:solidFill>
                <a:srgbClr val="000000"/>
              </a:solidFill>
              <a:uFill>
                <a:solidFill>
                  <a:srgbClr val="FFFFFF"/>
                </a:solidFill>
              </a:u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CustomShape 4"/>
          <p:cNvSpPr/>
          <p:nvPr/>
        </p:nvSpPr>
        <p:spPr>
          <a:xfrm>
            <a:off x="571320" y="1285920"/>
            <a:ext cx="1284480" cy="367920"/>
          </a:xfrm>
          <a:prstGeom prst="rect">
            <a:avLst/>
          </a:prstGeom>
          <a:noFill/>
          <a:ln>
            <a:noFill/>
          </a:ln>
        </p:spPr>
        <p:style>
          <a:lnRef idx="0">
            <a:srgbClr val="FFFFFF"/>
          </a:lnRef>
          <a:fillRef idx="0">
            <a:srgbClr val="FFFFFF"/>
          </a:fillRef>
          <a:effectRef idx="0">
            <a:srgbClr val="FFFFFF"/>
          </a:effectRef>
          <a:fontRef idx="minor"/>
        </p:style>
      </p:sp>
      <p:sp>
        <p:nvSpPr>
          <p:cNvPr id="108" name="CustomShape 5"/>
          <p:cNvSpPr/>
          <p:nvPr/>
        </p:nvSpPr>
        <p:spPr>
          <a:xfrm>
            <a:off x="3238776" y="785880"/>
            <a:ext cx="3301416" cy="500040"/>
          </a:xfrm>
          <a:prstGeom prst="rect">
            <a:avLst/>
          </a:prstGeom>
          <a:ln>
            <a:round/>
          </a:ln>
        </p:spPr>
        <p:style>
          <a:lnRef idx="2">
            <a:schemeClr val="accent6"/>
          </a:lnRef>
          <a:fillRef idx="1">
            <a:schemeClr val="lt1"/>
          </a:fillRef>
          <a:effectRef idx="0">
            <a:schemeClr val="accent6"/>
          </a:effectRef>
          <a:fontRef idx="minor"/>
        </p:style>
        <p:txBody>
          <a:bodyPr lIns="90000" tIns="45000" rIns="90000" bIns="45000"/>
          <a:lstStyle/>
          <a:p>
            <a:pPr algn="ctr">
              <a:lnSpc>
                <a:spcPct val="100000"/>
              </a:lnSpc>
              <a:spcBef>
                <a:spcPts val="1200"/>
              </a:spcBef>
            </a:pPr>
            <a:r>
              <a:rPr lang="en-US" sz="2400" b="1" spc="-1" dirty="0">
                <a:solidFill>
                  <a:srgbClr val="000000"/>
                </a:solidFill>
                <a:uFill>
                  <a:solidFill>
                    <a:srgbClr val="FFFFFF"/>
                  </a:solidFill>
                </a:uFill>
                <a:latin typeface="Calibri" panose="020F0502020204030204"/>
              </a:rPr>
              <a:t>Flow front temperature</a:t>
            </a:r>
            <a:endParaRPr lang="en-US" sz="2400" b="0" strike="noStrike" spc="-1" dirty="0">
              <a:solidFill>
                <a:srgbClr val="000000"/>
              </a:solidFill>
              <a:uFill>
                <a:solidFill>
                  <a:srgbClr val="FFFFFF"/>
                </a:solidFill>
              </a:uFill>
              <a:latin typeface="Arial" panose="020B0604020202020204"/>
            </a:endParaRPr>
          </a:p>
        </p:txBody>
      </p:sp>
      <p:sp>
        <p:nvSpPr>
          <p:cNvPr id="109" name="CustomShape 6"/>
          <p:cNvSpPr/>
          <p:nvPr/>
        </p:nvSpPr>
        <p:spPr>
          <a:xfrm>
            <a:off x="357120" y="5715000"/>
            <a:ext cx="7774200" cy="637920"/>
          </a:xfrm>
          <a:prstGeom prst="rect">
            <a:avLst/>
          </a:prstGeom>
          <a:noFill/>
          <a:ln w="9360">
            <a:noFill/>
          </a:ln>
        </p:spPr>
        <p:style>
          <a:lnRef idx="0">
            <a:srgbClr val="FFFFFF"/>
          </a:lnRef>
          <a:fillRef idx="0">
            <a:srgbClr val="FFFFFF"/>
          </a:fillRef>
          <a:effectRef idx="0">
            <a:srgbClr val="FFFFFF"/>
          </a:effectRef>
          <a:fontRef idx="minor"/>
        </p:style>
        <p:txBody>
          <a:bodyPr lIns="90000" tIns="45000" rIns="90000" bIns="45000"/>
          <a:lstStyle/>
          <a:p>
            <a:pPr algn="just">
              <a:lnSpc>
                <a:spcPct val="100000"/>
              </a:lnSpc>
              <a:spcBef>
                <a:spcPts val="900"/>
              </a:spcBef>
            </a:pPr>
            <a:r>
              <a:rPr lang="en-US" spc="-1" dirty="0">
                <a:solidFill>
                  <a:srgbClr val="000000"/>
                </a:solidFill>
                <a:uFill>
                  <a:solidFill>
                    <a:srgbClr val="FFFFFF"/>
                  </a:solidFill>
                </a:uFill>
                <a:latin typeface="Calibri" panose="020F0502020204030204"/>
              </a:rPr>
              <a:t>The flow front temperature distribution is based on the color distribution of the product and its corresponding value. The temperature is on the low side.</a:t>
            </a:r>
            <a:endParaRPr lang="en-US" sz="1800" b="0" strike="noStrike" spc="-1" dirty="0">
              <a:solidFill>
                <a:srgbClr val="000000"/>
              </a:solidFill>
              <a:uFill>
                <a:solidFill>
                  <a:srgbClr val="FFFFFF"/>
                </a:solidFill>
              </a:uFill>
              <a:latin typeface="Arial" panose="020B0604020202020204"/>
            </a:endParaRPr>
          </a:p>
        </p:txBody>
      </p:sp>
      <p:pic>
        <p:nvPicPr>
          <p:cNvPr id="2" name="Picture 2"/>
          <p:cNvPicPr>
            <a:picLocks noChangeAspect="1" noChangeArrowheads="1"/>
          </p:cNvPicPr>
          <p:nvPr/>
        </p:nvPicPr>
        <p:blipFill>
          <a:blip r:embed="rId2" cstate="print"/>
          <a:srcRect/>
          <a:stretch>
            <a:fillRect/>
          </a:stretch>
        </p:blipFill>
        <p:spPr bwMode="auto">
          <a:xfrm>
            <a:off x="2771800" y="1340768"/>
            <a:ext cx="4106675" cy="424718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CustomShape 4"/>
          <p:cNvSpPr/>
          <p:nvPr/>
        </p:nvSpPr>
        <p:spPr>
          <a:xfrm>
            <a:off x="571320" y="1285920"/>
            <a:ext cx="1284480" cy="367920"/>
          </a:xfrm>
          <a:prstGeom prst="rect">
            <a:avLst/>
          </a:prstGeom>
          <a:noFill/>
          <a:ln>
            <a:noFill/>
          </a:ln>
        </p:spPr>
        <p:style>
          <a:lnRef idx="0">
            <a:srgbClr val="FFFFFF"/>
          </a:lnRef>
          <a:fillRef idx="0">
            <a:srgbClr val="FFFFFF"/>
          </a:fillRef>
          <a:effectRef idx="0">
            <a:srgbClr val="FFFFFF"/>
          </a:effectRef>
          <a:fontRef idx="minor"/>
        </p:style>
      </p:sp>
      <p:sp>
        <p:nvSpPr>
          <p:cNvPr id="119" name="CustomShape 6"/>
          <p:cNvSpPr/>
          <p:nvPr/>
        </p:nvSpPr>
        <p:spPr>
          <a:xfrm>
            <a:off x="249816" y="5877272"/>
            <a:ext cx="7778568" cy="396044"/>
          </a:xfrm>
          <a:prstGeom prst="rect">
            <a:avLst/>
          </a:prstGeom>
          <a:noFill/>
          <a:ln w="9360">
            <a:noFill/>
          </a:ln>
        </p:spPr>
        <p:style>
          <a:lnRef idx="0">
            <a:srgbClr val="FFFFFF"/>
          </a:lnRef>
          <a:fillRef idx="0">
            <a:srgbClr val="FFFFFF"/>
          </a:fillRef>
          <a:effectRef idx="0">
            <a:srgbClr val="FFFFFF"/>
          </a:effectRef>
          <a:fontRef idx="minor"/>
        </p:style>
        <p:txBody>
          <a:bodyPr lIns="90000" tIns="45000" rIns="90000" bIns="45000"/>
          <a:lstStyle/>
          <a:p>
            <a:pPr algn="just">
              <a:lnSpc>
                <a:spcPct val="100000"/>
              </a:lnSpc>
              <a:spcBef>
                <a:spcPts val="900"/>
              </a:spcBef>
            </a:pPr>
            <a:r>
              <a:rPr lang="en-US" spc="-1" dirty="0" smtClean="0">
                <a:solidFill>
                  <a:srgbClr val="000000"/>
                </a:solidFill>
                <a:uFill>
                  <a:solidFill>
                    <a:srgbClr val="FFFFFF"/>
                  </a:solidFill>
                </a:uFill>
              </a:rPr>
              <a:t>The material flowing is bad when the pressure </a:t>
            </a:r>
            <a:r>
              <a:rPr lang="en-US" spc="-1" dirty="0">
                <a:solidFill>
                  <a:srgbClr val="000000"/>
                </a:solidFill>
                <a:uFill>
                  <a:solidFill>
                    <a:srgbClr val="FFFFFF"/>
                  </a:solidFill>
                </a:uFill>
              </a:rPr>
              <a:t>is </a:t>
            </a:r>
            <a:r>
              <a:rPr lang="en-US" spc="-1" dirty="0" smtClean="0">
                <a:solidFill>
                  <a:srgbClr val="000000"/>
                </a:solidFill>
                <a:uFill>
                  <a:solidFill>
                    <a:srgbClr val="FFFFFF"/>
                  </a:solidFill>
                </a:uFill>
                <a:ea typeface="DejaVu Sans" panose="020B0603030804020204"/>
              </a:rPr>
              <a:t>137.9</a:t>
            </a:r>
            <a:r>
              <a:rPr lang="en-US" sz="1800" b="0" strike="noStrike" spc="-1" dirty="0" smtClean="0">
                <a:solidFill>
                  <a:srgbClr val="000000"/>
                </a:solidFill>
                <a:uFill>
                  <a:solidFill>
                    <a:srgbClr val="FFFFFF"/>
                  </a:solidFill>
                </a:uFill>
                <a:ea typeface="DejaVu Sans" panose="020B0603030804020204"/>
              </a:rPr>
              <a:t>MPA.</a:t>
            </a:r>
            <a:endParaRPr lang="en-US" sz="1800" b="0" strike="noStrike" spc="-1" dirty="0">
              <a:solidFill>
                <a:srgbClr val="000000"/>
              </a:solidFill>
              <a:uFill>
                <a:solidFill>
                  <a:srgbClr val="FFFFFF"/>
                </a:solidFill>
              </a:uFill>
            </a:endParaRPr>
          </a:p>
        </p:txBody>
      </p:sp>
      <p:pic>
        <p:nvPicPr>
          <p:cNvPr id="2" name="Picture 2"/>
          <p:cNvPicPr>
            <a:picLocks noChangeAspect="1" noChangeArrowheads="1"/>
          </p:cNvPicPr>
          <p:nvPr/>
        </p:nvPicPr>
        <p:blipFill>
          <a:blip r:embed="rId2" cstate="print"/>
          <a:srcRect/>
          <a:stretch>
            <a:fillRect/>
          </a:stretch>
        </p:blipFill>
        <p:spPr bwMode="auto">
          <a:xfrm>
            <a:off x="2699792" y="1412776"/>
            <a:ext cx="4148311" cy="4398291"/>
          </a:xfrm>
          <a:prstGeom prst="rect">
            <a:avLst/>
          </a:prstGeom>
          <a:noFill/>
          <a:ln w="9525">
            <a:noFill/>
            <a:miter lim="800000"/>
            <a:headEnd/>
            <a:tailEnd/>
          </a:ln>
        </p:spPr>
      </p:pic>
      <p:sp>
        <p:nvSpPr>
          <p:cNvPr id="12" name="CustomShape 5"/>
          <p:cNvSpPr/>
          <p:nvPr/>
        </p:nvSpPr>
        <p:spPr>
          <a:xfrm>
            <a:off x="2699792" y="785880"/>
            <a:ext cx="3840400" cy="500040"/>
          </a:xfrm>
          <a:prstGeom prst="rect">
            <a:avLst/>
          </a:prstGeom>
          <a:ln>
            <a:round/>
          </a:ln>
        </p:spPr>
        <p:style>
          <a:lnRef idx="2">
            <a:schemeClr val="accent6"/>
          </a:lnRef>
          <a:fillRef idx="1">
            <a:schemeClr val="lt1"/>
          </a:fillRef>
          <a:effectRef idx="0">
            <a:schemeClr val="accent6"/>
          </a:effectRef>
          <a:fontRef idx="minor"/>
        </p:style>
        <p:txBody>
          <a:bodyPr lIns="90000" tIns="45000" rIns="90000" bIns="45000"/>
          <a:lstStyle/>
          <a:p>
            <a:pPr algn="ctr">
              <a:lnSpc>
                <a:spcPct val="100000"/>
              </a:lnSpc>
              <a:spcBef>
                <a:spcPts val="1200"/>
              </a:spcBef>
            </a:pPr>
            <a:r>
              <a:rPr lang="en-US" sz="2400" b="1" spc="-1" dirty="0" smtClean="0">
                <a:solidFill>
                  <a:srgbClr val="000000"/>
                </a:solidFill>
                <a:uFill>
                  <a:solidFill>
                    <a:srgbClr val="FFFFFF"/>
                  </a:solidFill>
                </a:uFill>
                <a:latin typeface="Calibri" panose="020F0502020204030204"/>
              </a:rPr>
              <a:t>Pressure at V/P switchover</a:t>
            </a:r>
            <a:endParaRPr lang="en-US" sz="2400" b="0" strike="noStrike" spc="-1" dirty="0">
              <a:solidFill>
                <a:srgbClr val="000000"/>
              </a:solidFill>
              <a:uFill>
                <a:solidFill>
                  <a:srgbClr val="FFFFFF"/>
                </a:solidFill>
              </a:uFill>
              <a:latin typeface="Arial" panose="020B0604020202020204"/>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CustomShape 4"/>
          <p:cNvSpPr/>
          <p:nvPr/>
        </p:nvSpPr>
        <p:spPr>
          <a:xfrm>
            <a:off x="571320" y="1285920"/>
            <a:ext cx="1284480" cy="367920"/>
          </a:xfrm>
          <a:prstGeom prst="rect">
            <a:avLst/>
          </a:prstGeom>
          <a:noFill/>
          <a:ln>
            <a:noFill/>
          </a:ln>
        </p:spPr>
        <p:style>
          <a:lnRef idx="0">
            <a:srgbClr val="FFFFFF"/>
          </a:lnRef>
          <a:fillRef idx="0">
            <a:srgbClr val="FFFFFF"/>
          </a:fillRef>
          <a:effectRef idx="0">
            <a:srgbClr val="FFFFFF"/>
          </a:effectRef>
          <a:fontRef idx="minor"/>
        </p:style>
      </p:sp>
      <p:sp>
        <p:nvSpPr>
          <p:cNvPr id="128" name="CustomShape 5"/>
          <p:cNvSpPr/>
          <p:nvPr/>
        </p:nvSpPr>
        <p:spPr>
          <a:xfrm>
            <a:off x="3934496" y="785880"/>
            <a:ext cx="1645616" cy="500040"/>
          </a:xfrm>
          <a:prstGeom prst="rect">
            <a:avLst/>
          </a:prstGeom>
          <a:ln>
            <a:round/>
          </a:ln>
        </p:spPr>
        <p:style>
          <a:lnRef idx="2">
            <a:schemeClr val="accent6"/>
          </a:lnRef>
          <a:fillRef idx="1">
            <a:schemeClr val="lt1"/>
          </a:fillRef>
          <a:effectRef idx="0">
            <a:schemeClr val="accent6"/>
          </a:effectRef>
          <a:fontRef idx="minor"/>
        </p:style>
        <p:txBody>
          <a:bodyPr lIns="90000" tIns="45000" rIns="90000" bIns="45000"/>
          <a:lstStyle/>
          <a:p>
            <a:pPr algn="ctr">
              <a:lnSpc>
                <a:spcPct val="100000"/>
              </a:lnSpc>
              <a:spcBef>
                <a:spcPts val="1200"/>
              </a:spcBef>
            </a:pPr>
            <a:r>
              <a:rPr lang="en-US" sz="2400" b="1" strike="noStrike" spc="-1" dirty="0" smtClean="0">
                <a:solidFill>
                  <a:srgbClr val="000000"/>
                </a:solidFill>
                <a:uFill>
                  <a:solidFill>
                    <a:srgbClr val="FFFFFF"/>
                  </a:solidFill>
                </a:uFill>
                <a:latin typeface="Calibri" pitchFamily="34" charset="0"/>
                <a:ea typeface="DejaVu Sans" panose="020B0603030804020204"/>
                <a:cs typeface="Calibri" pitchFamily="34" charset="0"/>
              </a:rPr>
              <a:t> </a:t>
            </a:r>
            <a:r>
              <a:rPr lang="en-US" altLang="zh-CN" sz="2400" b="1" dirty="0">
                <a:latin typeface="Calibri" pitchFamily="34" charset="0"/>
                <a:cs typeface="Calibri" pitchFamily="34" charset="0"/>
              </a:rPr>
              <a:t>Pressure</a:t>
            </a:r>
            <a:endParaRPr lang="en-US" sz="2400" b="1" strike="noStrike" spc="-1" dirty="0">
              <a:solidFill>
                <a:srgbClr val="000000"/>
              </a:solidFill>
              <a:uFill>
                <a:solidFill>
                  <a:srgbClr val="FFFFFF"/>
                </a:solidFill>
              </a:uFill>
              <a:latin typeface="Calibri" pitchFamily="34" charset="0"/>
              <a:cs typeface="Calibri" pitchFamily="34" charset="0"/>
            </a:endParaRPr>
          </a:p>
        </p:txBody>
      </p:sp>
      <p:pic>
        <p:nvPicPr>
          <p:cNvPr id="2" name="Picture 2"/>
          <p:cNvPicPr>
            <a:picLocks noChangeAspect="1" noChangeArrowheads="1"/>
          </p:cNvPicPr>
          <p:nvPr/>
        </p:nvPicPr>
        <p:blipFill>
          <a:blip r:embed="rId2" cstate="print"/>
          <a:srcRect/>
          <a:stretch>
            <a:fillRect/>
          </a:stretch>
        </p:blipFill>
        <p:spPr bwMode="auto">
          <a:xfrm>
            <a:off x="2123728" y="1412776"/>
            <a:ext cx="4935096" cy="3940274"/>
          </a:xfrm>
          <a:prstGeom prst="rect">
            <a:avLst/>
          </a:prstGeom>
          <a:noFill/>
          <a:ln w="9525">
            <a:noFill/>
            <a:miter lim="800000"/>
            <a:headEnd/>
            <a:tailEnd/>
          </a:ln>
        </p:spPr>
      </p:pic>
      <p:sp>
        <p:nvSpPr>
          <p:cNvPr id="12" name="CustomShape 6"/>
          <p:cNvSpPr/>
          <p:nvPr/>
        </p:nvSpPr>
        <p:spPr>
          <a:xfrm>
            <a:off x="1475656" y="5877272"/>
            <a:ext cx="4507488" cy="375840"/>
          </a:xfrm>
          <a:prstGeom prst="rect">
            <a:avLst/>
          </a:prstGeom>
          <a:noFill/>
          <a:ln w="9360">
            <a:noFill/>
          </a:ln>
        </p:spPr>
        <p:style>
          <a:lnRef idx="0">
            <a:srgbClr val="FFFFFF"/>
          </a:lnRef>
          <a:fillRef idx="0">
            <a:srgbClr val="FFFFFF"/>
          </a:fillRef>
          <a:effectRef idx="0">
            <a:srgbClr val="FFFFFF"/>
          </a:effectRef>
          <a:fontRef idx="minor"/>
        </p:style>
        <p:txBody>
          <a:bodyPr lIns="90000" tIns="45000" rIns="90000" bIns="45000"/>
          <a:lstStyle/>
          <a:p>
            <a:pPr>
              <a:lnSpc>
                <a:spcPct val="100000"/>
              </a:lnSpc>
              <a:spcBef>
                <a:spcPts val="900"/>
              </a:spcBef>
            </a:pPr>
            <a:r>
              <a:rPr lang="en-US" altLang="zh-CN" spc="-1" dirty="0">
                <a:solidFill>
                  <a:srgbClr val="000000"/>
                </a:solidFill>
                <a:uFill>
                  <a:solidFill>
                    <a:srgbClr val="FFFFFF"/>
                  </a:solidFill>
                </a:uFill>
              </a:rPr>
              <a:t>Max. pressure is 137.9MPA</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869</TotalTime>
  <Words>547</Words>
  <Application>Microsoft Office PowerPoint</Application>
  <PresentationFormat>全屏显示(4:3)</PresentationFormat>
  <Paragraphs>82</Paragraphs>
  <Slides>21</Slides>
  <Notes>0</Notes>
  <HiddenSlides>0</HiddenSlides>
  <MMClips>0</MMClips>
  <ScaleCrop>false</ScaleCrop>
  <HeadingPairs>
    <vt:vector size="4" baseType="variant">
      <vt:variant>
        <vt:lpstr>主题</vt:lpstr>
      </vt:variant>
      <vt:variant>
        <vt:i4>1</vt:i4>
      </vt:variant>
      <vt:variant>
        <vt:lpstr>幻灯片标题</vt:lpstr>
      </vt:variant>
      <vt:variant>
        <vt:i4>21</vt:i4>
      </vt:variant>
    </vt:vector>
  </HeadingPairs>
  <TitlesOfParts>
    <vt:vector size="22" baseType="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微软用户</dc:creator>
  <cp:lastModifiedBy>HP</cp:lastModifiedBy>
  <cp:revision>1264</cp:revision>
  <dcterms:created xsi:type="dcterms:W3CDTF">2014-06-04T00:38:00Z</dcterms:created>
  <dcterms:modified xsi:type="dcterms:W3CDTF">2018-07-28T09:50:38Z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Company">
    <vt:lpwstr>微软中国</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0</vt:i4>
  </property>
  <property fmtid="{D5CDD505-2E9C-101B-9397-08002B2CF9AE}" pid="9" name="PresentationFormat">
    <vt:lpwstr>全屏显示(4:3)</vt:lpwstr>
  </property>
  <property fmtid="{D5CDD505-2E9C-101B-9397-08002B2CF9AE}" pid="10" name="ScaleCrop">
    <vt:bool>false</vt:bool>
  </property>
  <property fmtid="{D5CDD505-2E9C-101B-9397-08002B2CF9AE}" pid="11" name="ShareDoc">
    <vt:bool>false</vt:bool>
  </property>
  <property fmtid="{D5CDD505-2E9C-101B-9397-08002B2CF9AE}" pid="12" name="Slides">
    <vt:i4>18</vt:i4>
  </property>
  <property fmtid="{D5CDD505-2E9C-101B-9397-08002B2CF9AE}" pid="13" name="KSOProductBuildVer">
    <vt:lpwstr>2052-10.1.0.6490</vt:lpwstr>
  </property>
</Properties>
</file>